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3.xml" ContentType="application/vnd.openxmlformats-officedocument.them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.xml" ContentType="application/vnd.openxmlformats-officedocument.presentationml.notesSlide+xml"/>
  <Override PartName="/ppt/charts/chart9.xml" ContentType="application/vnd.openxmlformats-officedocument.drawingml.chart+xml"/>
  <Override PartName="/ppt/theme/themeOverride1.xml" ContentType="application/vnd.openxmlformats-officedocument.themeOverride+xml"/>
  <Override PartName="/ppt/charts/chart10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15"/>
  </p:notesMasterIdLst>
  <p:sldIdLst>
    <p:sldId id="275" r:id="rId3"/>
    <p:sldId id="286" r:id="rId4"/>
    <p:sldId id="284" r:id="rId5"/>
    <p:sldId id="282" r:id="rId6"/>
    <p:sldId id="293" r:id="rId7"/>
    <p:sldId id="278" r:id="rId8"/>
    <p:sldId id="283" r:id="rId9"/>
    <p:sldId id="285" r:id="rId10"/>
    <p:sldId id="279" r:id="rId11"/>
    <p:sldId id="290" r:id="rId12"/>
    <p:sldId id="291" r:id="rId13"/>
    <p:sldId id="292" r:id="rId14"/>
  </p:sldIdLst>
  <p:sldSz cx="9001125" cy="6840538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D32"/>
    <a:srgbClr val="FFCCFF"/>
    <a:srgbClr val="002F8E"/>
    <a:srgbClr val="F0F050"/>
    <a:srgbClr val="DCDC1E"/>
    <a:srgbClr val="E6A01E"/>
    <a:srgbClr val="00643C"/>
    <a:srgbClr val="D2DCAA"/>
    <a:srgbClr val="A0C873"/>
    <a:srgbClr val="64A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9" autoAdjust="0"/>
    <p:restoredTop sz="94660"/>
  </p:normalViewPr>
  <p:slideViewPr>
    <p:cSldViewPr>
      <p:cViewPr>
        <p:scale>
          <a:sx n="60" d="100"/>
          <a:sy n="60" d="100"/>
        </p:scale>
        <p:origin x="-1566" y="-390"/>
      </p:cViewPr>
      <p:guideLst>
        <p:guide orient="horz" pos="2154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2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LIML015FP01P\archivoscomunes\2.%20PE%20Comercial\RENZO%20B\CRECER\Copia%20de%20ESTUDIO%20PICHINCHA%20v6%20CARMEN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LIML015FP01P\archivoscomunes\2.%20PE%20Comercial\RENZO%20B\CRECER\Copia%20de%20ESTUDIO%20PICHINCHA%20v6%20CARMEN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763990267639901E-2"/>
          <c:y val="5.5E-2"/>
          <c:w val="0.95133819951338205"/>
          <c:h val="0.7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solidFill>
              <a:schemeClr val="accent1"/>
            </a:solidFill>
            <a:ln w="11126">
              <a:solidFill>
                <a:schemeClr val="tx1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643C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64A05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3"/>
            <c:invertIfNegative val="0"/>
            <c:bubble3D val="0"/>
            <c:spPr>
              <a:solidFill>
                <a:srgbClr val="D2DCA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4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Lbls>
            <c:spPr>
              <a:noFill/>
              <a:ln w="22252">
                <a:noFill/>
              </a:ln>
            </c:spPr>
            <c:txPr>
              <a:bodyPr/>
              <a:lstStyle/>
              <a:p>
                <a:pPr>
                  <a:defRPr sz="788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53.2</c:v>
                </c:pt>
                <c:pt idx="4">
                  <c:v>67.8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89928064"/>
        <c:axId val="101567104"/>
      </c:barChart>
      <c:catAx>
        <c:axId val="89928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782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788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1015671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015671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9928064"/>
        <c:crosses val="autoZero"/>
        <c:crossBetween val="between"/>
      </c:valAx>
      <c:spPr>
        <a:noFill/>
        <a:ln w="2225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788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138693009624147E-2"/>
          <c:y val="6.3537804993971408E-2"/>
          <c:w val="0.90794763845081294"/>
          <c:h val="0.78523785078713215"/>
        </c:manualLayout>
      </c:layout>
      <c:lineChart>
        <c:grouping val="standard"/>
        <c:varyColors val="0"/>
        <c:ser>
          <c:idx val="0"/>
          <c:order val="0"/>
          <c:dLbls>
            <c:dLbl>
              <c:idx val="0"/>
              <c:layout>
                <c:manualLayout>
                  <c:x val="-7.0324432730202197E-2"/>
                  <c:y val="-9.23739447866757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5.8333333333333334E-2"/>
                  <c:y val="-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4.9999999999999975E-2"/>
                  <c:y val="-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1903559886023283E-2"/>
                  <c:y val="-6.80281770476842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6.3888888888888884E-2"/>
                  <c:y val="-7.40740740740741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5.9351019330131857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4.7222222222222221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4.1666666666666664E-2"/>
                  <c:y val="-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3.3333333333333333E-2"/>
                  <c:y val="-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Hoja1!$C$11:$K$11</c:f>
              <c:strCache>
                <c:ptCount val="9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</c:strCache>
            </c:strRef>
          </c:cat>
          <c:val>
            <c:numRef>
              <c:f>Hoja1!$C$12:$K$12</c:f>
              <c:numCache>
                <c:formatCode>0%</c:formatCode>
                <c:ptCount val="9"/>
                <c:pt idx="0">
                  <c:v>0.53950953678474112</c:v>
                </c:pt>
                <c:pt idx="1">
                  <c:v>0.56403269754768393</c:v>
                </c:pt>
                <c:pt idx="2">
                  <c:v>0.40326975476839239</c:v>
                </c:pt>
                <c:pt idx="3">
                  <c:v>0.5831062670299727</c:v>
                </c:pt>
                <c:pt idx="4">
                  <c:v>0.64032697547683926</c:v>
                </c:pt>
                <c:pt idx="5">
                  <c:v>0.70299727520435973</c:v>
                </c:pt>
                <c:pt idx="6">
                  <c:v>0.72207084468664851</c:v>
                </c:pt>
                <c:pt idx="7">
                  <c:v>0.72207084468664851</c:v>
                </c:pt>
                <c:pt idx="8">
                  <c:v>0.78746594005449588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153600"/>
        <c:axId val="38237312"/>
      </c:lineChart>
      <c:catAx>
        <c:axId val="38153600"/>
        <c:scaling>
          <c:orientation val="minMax"/>
        </c:scaling>
        <c:delete val="0"/>
        <c:axPos val="b"/>
        <c:majorTickMark val="out"/>
        <c:minorTickMark val="none"/>
        <c:tickLblPos val="nextTo"/>
        <c:crossAx val="38237312"/>
        <c:crosses val="autoZero"/>
        <c:auto val="1"/>
        <c:lblAlgn val="ctr"/>
        <c:lblOffset val="100"/>
        <c:noMultiLvlLbl val="0"/>
      </c:catAx>
      <c:valAx>
        <c:axId val="3823731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815360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65213995837899E-2"/>
          <c:y val="2.8535353535353501E-2"/>
          <c:w val="0.85512565286674502"/>
          <c:h val="0.9393939393939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2"/>
            </a:solidFill>
            <a:ln w="16892">
              <a:noFill/>
            </a:ln>
          </c:spPr>
          <c:dPt>
            <c:idx val="0"/>
            <c:bubble3D val="0"/>
            <c:spPr>
              <a:solidFill>
                <a:srgbClr val="F0F050"/>
              </a:solidFill>
              <a:ln w="16892">
                <a:noFill/>
              </a:ln>
            </c:spPr>
          </c:dPt>
          <c:dPt>
            <c:idx val="1"/>
            <c:bubble3D val="0"/>
            <c:spPr>
              <a:solidFill>
                <a:srgbClr val="DCDC1E"/>
              </a:solidFill>
              <a:ln w="16892">
                <a:noFill/>
              </a:ln>
            </c:spPr>
          </c:dPt>
          <c:dPt>
            <c:idx val="2"/>
            <c:bubble3D val="0"/>
            <c:spPr>
              <a:solidFill>
                <a:srgbClr val="E6A01E"/>
              </a:solidFill>
              <a:ln w="16892">
                <a:noFill/>
              </a:ln>
            </c:spPr>
          </c:dPt>
          <c:dPt>
            <c:idx val="3"/>
            <c:bubble3D val="0"/>
            <c:spPr>
              <a:solidFill>
                <a:srgbClr val="DC7D32"/>
              </a:solidFill>
              <a:ln w="16892">
                <a:noFill/>
              </a:ln>
            </c:spPr>
          </c:dPt>
          <c:dLbls>
            <c:dLbl>
              <c:idx val="0"/>
              <c:layout>
                <c:manualLayout>
                  <c:x val="1.13171092843633E-3"/>
                  <c:y val="-2.8939393939393901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52133187073125E-2"/>
                  <c:y val="7.678282828282830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5.5569850534707504E-4"/>
                  <c:y val="7.3747474747475304E-3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1.6928264785151699E-4"/>
                  <c:y val="3.18853535353536E-2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delete val="1"/>
            </c:dLbl>
            <c:numFmt formatCode="0%" sourceLinked="0"/>
            <c:spPr>
              <a:noFill/>
              <a:ln w="16892">
                <a:noFill/>
              </a:ln>
            </c:spPr>
            <c:txPr>
              <a:bodyPr/>
              <a:lstStyle/>
              <a:p>
                <a:pPr>
                  <a:defRPr sz="1463" b="1" i="0" u="none" strike="noStrike" baseline="0">
                    <a:solidFill>
                      <a:schemeClr val="tx1"/>
                    </a:solidFill>
                    <a:latin typeface="Arial Narrow"/>
                    <a:ea typeface="Arial Narrow"/>
                    <a:cs typeface="Arial Narrow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France</c:v>
                </c:pt>
                <c:pt idx="1">
                  <c:v>Europe hors France</c:v>
                </c:pt>
                <c:pt idx="2">
                  <c:v>Amerique du Nord</c:v>
                </c:pt>
                <c:pt idx="3">
                  <c:v>Reste du Monde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26</c:v>
                </c:pt>
                <c:pt idx="2">
                  <c:v>22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16892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463" b="1" i="0" u="none" strike="noStrike" baseline="0">
          <a:solidFill>
            <a:schemeClr val="tx1"/>
          </a:solidFill>
          <a:latin typeface="Arial Narrow"/>
          <a:ea typeface="Arial Narrow"/>
          <a:cs typeface="Arial Narrow"/>
        </a:defRPr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114155251141499E-2"/>
          <c:y val="5.1401869158878503E-2"/>
          <c:w val="0.954337899543379"/>
          <c:h val="0.766355140186915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4BC8DC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4BC8DC"/>
              </a:solidFill>
              <a:ln>
                <a:solidFill>
                  <a:srgbClr val="4BC8DC"/>
                </a:solidFill>
                <a:prstDash val="solid"/>
              </a:ln>
            </c:spPr>
          </c:marker>
          <c:dPt>
            <c:idx val="0"/>
            <c:bubble3D val="0"/>
            <c:spPr>
              <a:ln w="29609">
                <a:solidFill>
                  <a:srgbClr val="4BC8DC"/>
                </a:solidFill>
                <a:prstDash val="solid"/>
              </a:ln>
            </c:spPr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dLbl>
              <c:idx val="3"/>
              <c:layout>
                <c:manualLayout>
                  <c:x val="-7.3018709704647494E-2"/>
                  <c:y val="-0.142962347588496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0.0%</c:formatCode>
                <c:ptCount val="5"/>
                <c:pt idx="0">
                  <c:v>0.02</c:v>
                </c:pt>
                <c:pt idx="1">
                  <c:v>0.03</c:v>
                </c:pt>
                <c:pt idx="2">
                  <c:v>0.1</c:v>
                </c:pt>
                <c:pt idx="3">
                  <c:v>5.6000000000000001E-2</c:v>
                </c:pt>
                <c:pt idx="4">
                  <c:v>0.06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6473AF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6EB9"/>
              </a:solidFill>
              <a:ln>
                <a:solidFill>
                  <a:srgbClr val="006EB9"/>
                </a:solidFill>
                <a:prstDash val="solid"/>
              </a:ln>
            </c:spPr>
          </c:marker>
          <c:dPt>
            <c:idx val="3"/>
            <c:marker>
              <c:spPr>
                <a:solidFill>
                  <a:srgbClr val="6473AF"/>
                </a:solidFill>
                <a:ln>
                  <a:solidFill>
                    <a:srgbClr val="6473AF"/>
                  </a:solidFill>
                  <a:prstDash val="solid"/>
                </a:ln>
              </c:spPr>
            </c:marker>
            <c:bubble3D val="0"/>
          </c:dPt>
          <c:dLbls>
            <c:dLbl>
              <c:idx val="0"/>
              <c:layout>
                <c:manualLayout>
                  <c:x val="-7.5758484310439703E-2"/>
                  <c:y val="-0.1220900985107680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layout>
                <c:manualLayout>
                  <c:x val="-7.3932175288030699E-2"/>
                  <c:y val="7.8844480928484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4434234818802606E-2"/>
                  <c:y val="5.54801829389708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3883037076712801E-2"/>
                  <c:y val="6.482597733149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Sheet1!$B$3:$F$3</c:f>
              <c:numCache>
                <c:formatCode>0.00%</c:formatCode>
                <c:ptCount val="5"/>
                <c:pt idx="0">
                  <c:v>0.06</c:v>
                </c:pt>
                <c:pt idx="1">
                  <c:v>0.03</c:v>
                </c:pt>
                <c:pt idx="2">
                  <c:v>0.06</c:v>
                </c:pt>
                <c:pt idx="3">
                  <c:v>0.03</c:v>
                </c:pt>
                <c:pt idx="4">
                  <c:v>0.03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717824"/>
        <c:axId val="114889856"/>
      </c:lineChart>
      <c:catAx>
        <c:axId val="114717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467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699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1148898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14889856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extTo"/>
        <c:crossAx val="114717824"/>
        <c:crosses val="autoZero"/>
        <c:crossBetween val="between"/>
      </c:valAx>
      <c:spPr>
        <a:noFill/>
        <a:ln w="19739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9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763990267639901E-2"/>
          <c:y val="5.5E-2"/>
          <c:w val="0.95133819951338205"/>
          <c:h val="0.7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solidFill>
              <a:schemeClr val="accent1"/>
            </a:solidFill>
            <a:ln w="11126">
              <a:solidFill>
                <a:schemeClr val="tx1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643C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64A05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3"/>
            <c:invertIfNegative val="0"/>
            <c:bubble3D val="0"/>
            <c:spPr>
              <a:solidFill>
                <a:srgbClr val="D2DCA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4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Lbls>
            <c:spPr>
              <a:noFill/>
              <a:ln w="22252">
                <a:noFill/>
              </a:ln>
            </c:spPr>
            <c:txPr>
              <a:bodyPr/>
              <a:lstStyle/>
              <a:p>
                <a:pPr>
                  <a:defRPr sz="788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53.2</c:v>
                </c:pt>
                <c:pt idx="4">
                  <c:v>67.8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125092224"/>
        <c:axId val="125294464"/>
      </c:barChart>
      <c:catAx>
        <c:axId val="125092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782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788" b="1" i="0" u="none" strike="noStrike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1252944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252944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5092224"/>
        <c:crosses val="autoZero"/>
        <c:crossBetween val="between"/>
      </c:valAx>
      <c:spPr>
        <a:noFill/>
        <a:ln w="2225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788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65213995837899E-2"/>
          <c:y val="2.8535353535353501E-2"/>
          <c:w val="0.85512565286674502"/>
          <c:h val="0.9393939393939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2"/>
            </a:solidFill>
            <a:ln w="16892">
              <a:noFill/>
            </a:ln>
          </c:spPr>
          <c:dPt>
            <c:idx val="0"/>
            <c:bubble3D val="0"/>
            <c:spPr>
              <a:solidFill>
                <a:srgbClr val="F0F050"/>
              </a:solidFill>
              <a:ln w="16892">
                <a:noFill/>
              </a:ln>
            </c:spPr>
          </c:dPt>
          <c:dPt>
            <c:idx val="1"/>
            <c:bubble3D val="0"/>
            <c:spPr>
              <a:solidFill>
                <a:srgbClr val="DCDC1E"/>
              </a:solidFill>
              <a:ln w="16892">
                <a:noFill/>
              </a:ln>
            </c:spPr>
          </c:dPt>
          <c:dPt>
            <c:idx val="2"/>
            <c:bubble3D val="0"/>
            <c:spPr>
              <a:solidFill>
                <a:srgbClr val="E6A01E"/>
              </a:solidFill>
              <a:ln w="16892">
                <a:noFill/>
              </a:ln>
            </c:spPr>
          </c:dPt>
          <c:dPt>
            <c:idx val="3"/>
            <c:bubble3D val="0"/>
            <c:spPr>
              <a:solidFill>
                <a:srgbClr val="DC7D32"/>
              </a:solidFill>
              <a:ln w="16892">
                <a:noFill/>
              </a:ln>
            </c:spPr>
          </c:dPt>
          <c:dLbls>
            <c:dLbl>
              <c:idx val="0"/>
              <c:layout>
                <c:manualLayout>
                  <c:x val="1.13171092843633E-3"/>
                  <c:y val="-2.8939393939393901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52133187073125E-2"/>
                  <c:y val="7.678282828282830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5.5569850534707504E-4"/>
                  <c:y val="7.3747474747475304E-3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1.6928264785151699E-4"/>
                  <c:y val="3.18853535353536E-2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delete val="1"/>
            </c:dLbl>
            <c:numFmt formatCode="0%" sourceLinked="0"/>
            <c:spPr>
              <a:noFill/>
              <a:ln w="16892">
                <a:noFill/>
              </a:ln>
            </c:spPr>
            <c:txPr>
              <a:bodyPr/>
              <a:lstStyle/>
              <a:p>
                <a:pPr>
                  <a:defRPr sz="1463" b="1" i="0" u="none" strike="noStrike" baseline="0">
                    <a:solidFill>
                      <a:schemeClr val="tx1"/>
                    </a:solidFill>
                    <a:latin typeface="Arial Narrow"/>
                    <a:ea typeface="Arial Narrow"/>
                    <a:cs typeface="Arial Narrow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France</c:v>
                </c:pt>
                <c:pt idx="1">
                  <c:v>Europe hors France</c:v>
                </c:pt>
                <c:pt idx="2">
                  <c:v>Amerique du Nord</c:v>
                </c:pt>
                <c:pt idx="3">
                  <c:v>Reste du Monde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26</c:v>
                </c:pt>
                <c:pt idx="2">
                  <c:v>22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16892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463" b="1" i="0" u="none" strike="noStrike" baseline="0">
          <a:solidFill>
            <a:schemeClr val="tx1"/>
          </a:solidFill>
          <a:latin typeface="Arial Narrow"/>
          <a:ea typeface="Arial Narrow"/>
          <a:cs typeface="Arial Narrow"/>
        </a:defRPr>
      </a:pPr>
      <a:endParaRPr lang="es-E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114155251141499E-2"/>
          <c:y val="5.1401869158878503E-2"/>
          <c:w val="0.954337899543379"/>
          <c:h val="0.766355140186915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4BC8DC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4BC8DC"/>
              </a:solidFill>
              <a:ln>
                <a:solidFill>
                  <a:srgbClr val="4BC8DC"/>
                </a:solidFill>
                <a:prstDash val="solid"/>
              </a:ln>
            </c:spPr>
          </c:marker>
          <c:dPt>
            <c:idx val="0"/>
            <c:bubble3D val="0"/>
            <c:spPr>
              <a:ln w="29609">
                <a:solidFill>
                  <a:srgbClr val="4BC8DC"/>
                </a:solidFill>
                <a:prstDash val="solid"/>
              </a:ln>
            </c:spPr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dLbl>
              <c:idx val="3"/>
              <c:layout>
                <c:manualLayout>
                  <c:x val="-7.3018709704647494E-2"/>
                  <c:y val="-0.142962347588496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0.0%</c:formatCode>
                <c:ptCount val="5"/>
                <c:pt idx="0">
                  <c:v>0.02</c:v>
                </c:pt>
                <c:pt idx="1">
                  <c:v>0.03</c:v>
                </c:pt>
                <c:pt idx="2">
                  <c:v>0.1</c:v>
                </c:pt>
                <c:pt idx="3">
                  <c:v>5.6000000000000001E-2</c:v>
                </c:pt>
                <c:pt idx="4">
                  <c:v>0.06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6473AF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6EB9"/>
              </a:solidFill>
              <a:ln>
                <a:solidFill>
                  <a:srgbClr val="006EB9"/>
                </a:solidFill>
                <a:prstDash val="solid"/>
              </a:ln>
            </c:spPr>
          </c:marker>
          <c:dPt>
            <c:idx val="3"/>
            <c:marker>
              <c:spPr>
                <a:solidFill>
                  <a:srgbClr val="6473AF"/>
                </a:solidFill>
                <a:ln>
                  <a:solidFill>
                    <a:srgbClr val="6473AF"/>
                  </a:solidFill>
                  <a:prstDash val="solid"/>
                </a:ln>
              </c:spPr>
            </c:marker>
            <c:bubble3D val="0"/>
          </c:dPt>
          <c:dLbls>
            <c:dLbl>
              <c:idx val="0"/>
              <c:layout>
                <c:manualLayout>
                  <c:x val="-7.5758484310439703E-2"/>
                  <c:y val="-0.1220900985107680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layout>
                <c:manualLayout>
                  <c:x val="-7.3932175288030699E-2"/>
                  <c:y val="7.8844480928484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4434234818802606E-2"/>
                  <c:y val="5.54801829389708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3883037076712801E-2"/>
                  <c:y val="6.482597733149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Sheet1!$B$3:$F$3</c:f>
              <c:numCache>
                <c:formatCode>0.00%</c:formatCode>
                <c:ptCount val="5"/>
                <c:pt idx="0">
                  <c:v>0.06</c:v>
                </c:pt>
                <c:pt idx="1">
                  <c:v>0.03</c:v>
                </c:pt>
                <c:pt idx="2">
                  <c:v>0.06</c:v>
                </c:pt>
                <c:pt idx="3">
                  <c:v>0.03</c:v>
                </c:pt>
                <c:pt idx="4">
                  <c:v>0.03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5482752"/>
        <c:axId val="361704448"/>
      </c:lineChart>
      <c:catAx>
        <c:axId val="135482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467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699" b="1" i="0" u="none" strike="noStrike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3617044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61704448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extTo"/>
        <c:crossAx val="135482752"/>
        <c:crosses val="autoZero"/>
        <c:crossBetween val="between"/>
      </c:valAx>
      <c:spPr>
        <a:noFill/>
        <a:ln w="19739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9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71051959213062"/>
          <c:y val="6.4927015701984614E-2"/>
          <c:w val="0.8368411028267484"/>
          <c:h val="0.73618962103421282"/>
        </c:manualLayout>
      </c:layout>
      <c:lineChart>
        <c:grouping val="standard"/>
        <c:varyColors val="0"/>
        <c:ser>
          <c:idx val="1"/>
          <c:order val="0"/>
          <c:tx>
            <c:v>CP Carsa</c:v>
          </c:tx>
          <c:marker>
            <c:symbol val="none"/>
          </c:marker>
          <c:cat>
            <c:numRef>
              <c:f>ew.cp!$C$1:$H$1</c:f>
              <c:numCache>
                <c:formatCode>0_ ;\-0\ 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ew.cp!$C$5:$H$5</c:f>
              <c:numCache>
                <c:formatCode>_ * #,##0_ ;_ * \-#,##0_ ;_ * "-"??_ ;_ @_ </c:formatCode>
                <c:ptCount val="6"/>
                <c:pt idx="0">
                  <c:v>834724.79999999993</c:v>
                </c:pt>
                <c:pt idx="1">
                  <c:v>901502.78399999999</c:v>
                </c:pt>
                <c:pt idx="2">
                  <c:v>973623.00672000018</c:v>
                </c:pt>
                <c:pt idx="3">
                  <c:v>1051512.8472575999</c:v>
                </c:pt>
                <c:pt idx="4">
                  <c:v>1135633.875038208</c:v>
                </c:pt>
                <c:pt idx="5">
                  <c:v>1226484.5850412652</c:v>
                </c:pt>
              </c:numCache>
            </c:numRef>
          </c:val>
          <c:smooth val="0"/>
        </c:ser>
        <c:ser>
          <c:idx val="2"/>
          <c:order val="1"/>
          <c:tx>
            <c:v>CP CARDIF</c:v>
          </c:tx>
          <c:marker>
            <c:symbol val="none"/>
          </c:marker>
          <c:cat>
            <c:numRef>
              <c:f>ew.cp!$C$1:$H$1</c:f>
              <c:numCache>
                <c:formatCode>0_ ;\-0\ 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ew.cp!$C$13:$H$13</c:f>
              <c:numCache>
                <c:formatCode>_ * #,##0_ ;_ * \-#,##0_ ;_ * "-"??_ ;_ @_ </c:formatCode>
                <c:ptCount val="6"/>
                <c:pt idx="0">
                  <c:v>834724.79999999993</c:v>
                </c:pt>
                <c:pt idx="1">
                  <c:v>573213.30991325248</c:v>
                </c:pt>
                <c:pt idx="2">
                  <c:v>1189400.230391575</c:v>
                </c:pt>
                <c:pt idx="3">
                  <c:v>1502519.6227630428</c:v>
                </c:pt>
                <c:pt idx="4">
                  <c:v>1786301.1975954552</c:v>
                </c:pt>
                <c:pt idx="5">
                  <c:v>2041020.3580567094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229952"/>
        <c:axId val="131576576"/>
      </c:lineChart>
      <c:dateAx>
        <c:axId val="131229952"/>
        <c:scaling>
          <c:orientation val="minMax"/>
        </c:scaling>
        <c:delete val="0"/>
        <c:axPos val="b"/>
        <c:numFmt formatCode="0_ ;\-0\ " sourceLinked="1"/>
        <c:majorTickMark val="none"/>
        <c:minorTickMark val="none"/>
        <c:tickLblPos val="nextTo"/>
        <c:txPr>
          <a:bodyPr/>
          <a:lstStyle/>
          <a:p>
            <a:pPr>
              <a:defRPr sz="800"/>
            </a:pPr>
            <a:endParaRPr lang="es-ES"/>
          </a:p>
        </c:txPr>
        <c:crossAx val="131576576"/>
        <c:crosses val="autoZero"/>
        <c:auto val="0"/>
        <c:lblOffset val="100"/>
        <c:baseTimeUnit val="days"/>
      </c:dateAx>
      <c:valAx>
        <c:axId val="131576576"/>
        <c:scaling>
          <c:orientation val="minMax"/>
        </c:scaling>
        <c:delete val="0"/>
        <c:axPos val="l"/>
        <c:majorGridlines/>
        <c:numFmt formatCode="#,##0_ ;\-#,##0\ " sourceLinked="0"/>
        <c:majorTickMark val="none"/>
        <c:minorTickMark val="none"/>
        <c:tickLblPos val="nextTo"/>
        <c:spPr>
          <a:ln w="9525">
            <a:noFill/>
          </a:ln>
        </c:spPr>
        <c:crossAx val="131229952"/>
        <c:crosses val="autoZero"/>
        <c:crossBetween val="between"/>
        <c:majorUnit val="500000"/>
        <c:dispUnits>
          <c:builtInUnit val="millions"/>
          <c:dispUnitsLbl>
            <c:layout/>
          </c:dispUnitsLbl>
        </c:dispUnits>
      </c:valAx>
    </c:plotArea>
    <c:legend>
      <c:legendPos val="b"/>
      <c:layout>
        <c:manualLayout>
          <c:xMode val="edge"/>
          <c:yMode val="edge"/>
          <c:x val="0.30510556755626783"/>
          <c:y val="0.89083436938803717"/>
          <c:w val="0.44046141732283467"/>
          <c:h val="9.1621770962840174E-2"/>
        </c:manualLayout>
      </c:layout>
      <c:overlay val="0"/>
      <c:txPr>
        <a:bodyPr/>
        <a:lstStyle/>
        <a:p>
          <a:pPr>
            <a:defRPr sz="800"/>
          </a:pPr>
          <a:endParaRPr lang="es-E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66627180452002"/>
          <c:y val="6.521303779758808E-2"/>
          <c:w val="0.82188535061435908"/>
          <c:h val="0.73502746077445169"/>
        </c:manualLayout>
      </c:layout>
      <c:lineChart>
        <c:grouping val="standard"/>
        <c:varyColors val="0"/>
        <c:ser>
          <c:idx val="1"/>
          <c:order val="0"/>
          <c:tx>
            <c:v>EW Carsa</c:v>
          </c:tx>
          <c:marker>
            <c:symbol val="none"/>
          </c:marker>
          <c:cat>
            <c:numRef>
              <c:f>ew.cp!$C$1:$H$1</c:f>
              <c:numCache>
                <c:formatCode>0_ ;\-0\ 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ew.cp!$C$4:$H$4</c:f>
              <c:numCache>
                <c:formatCode>_ * #,##0_ ;_ * \-#,##0_ ;_ * "-"??_ ;_ @_ </c:formatCode>
                <c:ptCount val="6"/>
                <c:pt idx="0">
                  <c:v>3300000</c:v>
                </c:pt>
                <c:pt idx="1">
                  <c:v>3465000</c:v>
                </c:pt>
                <c:pt idx="2">
                  <c:v>3638250</c:v>
                </c:pt>
                <c:pt idx="3">
                  <c:v>3820162.5</c:v>
                </c:pt>
                <c:pt idx="4">
                  <c:v>4011170.625</c:v>
                </c:pt>
                <c:pt idx="5">
                  <c:v>4211729.15625</c:v>
                </c:pt>
              </c:numCache>
            </c:numRef>
          </c:val>
          <c:smooth val="0"/>
        </c:ser>
        <c:ser>
          <c:idx val="2"/>
          <c:order val="1"/>
          <c:tx>
            <c:v>EW Cardif</c:v>
          </c:tx>
          <c:marker>
            <c:symbol val="none"/>
          </c:marker>
          <c:cat>
            <c:numRef>
              <c:f>ew.cp!$C$1:$H$1</c:f>
              <c:numCache>
                <c:formatCode>0_ ;\-0\ 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ew.cp!$C$12:$H$12</c:f>
              <c:numCache>
                <c:formatCode>_ * #,##0_ ;_ * \-#,##0_ ;_ * "-"??_ ;_ @_ </c:formatCode>
                <c:ptCount val="6"/>
                <c:pt idx="0">
                  <c:v>3300000</c:v>
                </c:pt>
                <c:pt idx="1">
                  <c:v>5813685.3600000003</c:v>
                </c:pt>
                <c:pt idx="2">
                  <c:v>6976422.432</c:v>
                </c:pt>
                <c:pt idx="3">
                  <c:v>8698726.7199000008</c:v>
                </c:pt>
                <c:pt idx="4">
                  <c:v>9614382.1641000006</c:v>
                </c:pt>
                <c:pt idx="5">
                  <c:v>11356988.931343125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713216"/>
        <c:axId val="38827904"/>
      </c:lineChart>
      <c:dateAx>
        <c:axId val="38713216"/>
        <c:scaling>
          <c:orientation val="minMax"/>
        </c:scaling>
        <c:delete val="0"/>
        <c:axPos val="b"/>
        <c:numFmt formatCode="0_ ;\-0\ " sourceLinked="1"/>
        <c:majorTickMark val="none"/>
        <c:minorTickMark val="none"/>
        <c:tickLblPos val="nextTo"/>
        <c:txPr>
          <a:bodyPr/>
          <a:lstStyle/>
          <a:p>
            <a:pPr>
              <a:defRPr sz="800"/>
            </a:pPr>
            <a:endParaRPr lang="es-ES"/>
          </a:p>
        </c:txPr>
        <c:crossAx val="38827904"/>
        <c:crosses val="autoZero"/>
        <c:auto val="0"/>
        <c:lblOffset val="100"/>
        <c:baseTimeUnit val="days"/>
      </c:dateAx>
      <c:valAx>
        <c:axId val="38827904"/>
        <c:scaling>
          <c:orientation val="minMax"/>
          <c:min val="1000000"/>
        </c:scaling>
        <c:delete val="0"/>
        <c:axPos val="l"/>
        <c:majorGridlines/>
        <c:numFmt formatCode="#,##0_ ;\-#,##0\ " sourceLinked="0"/>
        <c:majorTickMark val="none"/>
        <c:minorTickMark val="none"/>
        <c:tickLblPos val="nextTo"/>
        <c:spPr>
          <a:ln w="9525">
            <a:noFill/>
          </a:ln>
        </c:spPr>
        <c:crossAx val="38713216"/>
        <c:crosses val="autoZero"/>
        <c:crossBetween val="between"/>
        <c:majorUnit val="1500000"/>
        <c:minorUnit val="300000"/>
        <c:dispUnits>
          <c:builtInUnit val="millions"/>
          <c:dispUnitsLbl>
            <c:layout/>
          </c:dispUnitsLbl>
        </c:dispUnits>
      </c:valAx>
    </c:plotArea>
    <c:legend>
      <c:legendPos val="b"/>
      <c:layout>
        <c:manualLayout>
          <c:xMode val="edge"/>
          <c:yMode val="edge"/>
          <c:x val="0.30376930759761223"/>
          <c:y val="0.8903534635263104"/>
          <c:w val="0.44348110236220473"/>
          <c:h val="9.202539109924035E-2"/>
        </c:manualLayout>
      </c:layout>
      <c:overlay val="0"/>
      <c:txPr>
        <a:bodyPr/>
        <a:lstStyle/>
        <a:p>
          <a:pPr>
            <a:defRPr sz="800"/>
          </a:pPr>
          <a:endParaRPr lang="es-E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8724138055294302E-2"/>
          <c:y val="8.4599720088170231E-3"/>
          <c:w val="0.92255172388941142"/>
          <c:h val="0.77960374024022328"/>
        </c:manualLayout>
      </c:layout>
      <c:bar3D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</c:spPr>
          <c:invertIfNegative val="0"/>
          <c:dPt>
            <c:idx val="3"/>
            <c:invertIfNegative val="0"/>
            <c:bubble3D val="0"/>
          </c:dPt>
          <c:dPt>
            <c:idx val="4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5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6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7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8"/>
            <c:invertIfNegative val="0"/>
            <c:bubble3D val="0"/>
            <c:spPr>
              <a:solidFill>
                <a:srgbClr val="00B050"/>
              </a:solidFill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Hoja1!$B$21:$J$21</c:f>
              <c:strCache>
                <c:ptCount val="9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</c:strCache>
            </c:strRef>
          </c:cat>
          <c:val>
            <c:numRef>
              <c:f>Hoja1!$B$22:$J$22</c:f>
              <c:numCache>
                <c:formatCode>#,##0</c:formatCode>
                <c:ptCount val="9"/>
                <c:pt idx="0">
                  <c:v>1300</c:v>
                </c:pt>
                <c:pt idx="1">
                  <c:v>1380</c:v>
                </c:pt>
                <c:pt idx="2">
                  <c:v>1400</c:v>
                </c:pt>
                <c:pt idx="3">
                  <c:v>1350</c:v>
                </c:pt>
                <c:pt idx="4">
                  <c:v>1420</c:v>
                </c:pt>
                <c:pt idx="5">
                  <c:v>1669</c:v>
                </c:pt>
                <c:pt idx="6">
                  <c:v>1736</c:v>
                </c:pt>
                <c:pt idx="7">
                  <c:v>1716</c:v>
                </c:pt>
                <c:pt idx="8">
                  <c:v>1724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37198080"/>
        <c:axId val="37220352"/>
        <c:axId val="0"/>
      </c:bar3DChart>
      <c:catAx>
        <c:axId val="37198080"/>
        <c:scaling>
          <c:orientation val="minMax"/>
        </c:scaling>
        <c:delete val="0"/>
        <c:axPos val="b"/>
        <c:majorTickMark val="out"/>
        <c:minorTickMark val="none"/>
        <c:tickLblPos val="nextTo"/>
        <c:crossAx val="37220352"/>
        <c:crosses val="autoZero"/>
        <c:auto val="1"/>
        <c:lblAlgn val="ctr"/>
        <c:lblOffset val="100"/>
        <c:noMultiLvlLbl val="0"/>
      </c:catAx>
      <c:valAx>
        <c:axId val="37220352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3719808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07/08/2018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25525" y="768350"/>
            <a:ext cx="504825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25525" y="768350"/>
            <a:ext cx="504825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u="sng" smtClean="0">
                <a:latin typeface="BNPP Sans" pitchFamily="50" charset="0"/>
              </a:rPr>
              <a:t>Antecedentes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Aseguramiento de productos no asegurables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Tarificación errada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Ventas sin clientes relacionados 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Ventas Cruzadas en la que se coloca una garantía a un producto que no corresponde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Plazos de garantía errados</a:t>
            </a:r>
          </a:p>
          <a:p>
            <a:pPr marL="171110" indent="-171110">
              <a:spcBef>
                <a:spcPct val="0"/>
              </a:spcBef>
            </a:pPr>
            <a:endParaRPr lang="es-PE" altLang="es-ES" smtClean="0"/>
          </a:p>
        </p:txBody>
      </p:sp>
      <p:sp>
        <p:nvSpPr>
          <p:cNvPr id="1873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69993" indent="-29615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84605" indent="-23692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58447" indent="-23692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132289" indent="-23692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2C5BCB2-9D5D-4350-9548-139340F9492C}" type="slidenum">
              <a:rPr lang="fr-FR" altLang="es-PE" sz="1300"/>
              <a:pPr eaLnBrk="1" hangingPunct="1">
                <a:spcBef>
                  <a:spcPct val="0"/>
                </a:spcBef>
              </a:pPr>
              <a:t>6</a:t>
            </a:fld>
            <a:endParaRPr lang="fr-FR" altLang="es-PE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1.xls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chart" Target="../charts/chart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2.xls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hristineB\Desktop\back-en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1" b="5869"/>
          <a:stretch/>
        </p:blipFill>
        <p:spPr bwMode="auto">
          <a:xfrm>
            <a:off x="-9535" y="0"/>
            <a:ext cx="9010660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-9535" y="5069427"/>
            <a:ext cx="9010660" cy="17711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80785" y="4770116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477607"/>
            <a:ext cx="5245333" cy="133127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795793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4859355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082306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1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06" y="5578203"/>
            <a:ext cx="3188851" cy="8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3" y="5399122"/>
            <a:ext cx="4569337" cy="108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69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15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" y="1"/>
            <a:ext cx="8998854" cy="68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2700362" y="1600712"/>
            <a:ext cx="3579188" cy="3820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24000" tIns="18000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4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THANK YOU!</a:t>
            </a:r>
          </a:p>
          <a:p>
            <a:pPr algn="l"/>
            <a:r>
              <a:rPr lang="en-GB" sz="24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BNP PARIBAS CARDIF</a:t>
            </a:r>
          </a:p>
          <a:p>
            <a:pPr algn="l"/>
            <a:r>
              <a:rPr lang="en-GB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8, rue du Port</a:t>
            </a:r>
          </a:p>
          <a:p>
            <a:pPr algn="l"/>
            <a:r>
              <a:rPr lang="fr-FR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92728 Nanterre Cedex</a:t>
            </a:r>
            <a:endParaRPr lang="en-GB" sz="2000" b="0" i="0" u="none" strike="noStrike" baseline="0" noProof="0" dirty="0" smtClean="0">
              <a:solidFill>
                <a:srgbClr val="FFFFFF"/>
              </a:solidFill>
              <a:latin typeface="+mj-lt"/>
            </a:endParaRPr>
          </a:p>
          <a:p>
            <a:pPr algn="l"/>
            <a:r>
              <a:rPr lang="en-GB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Tel.: +33 (0)1 41 42 83 00</a:t>
            </a:r>
          </a:p>
          <a:p>
            <a:pPr algn="l"/>
            <a:r>
              <a:rPr lang="en-GB" sz="32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bnpparibascardif.com</a:t>
            </a:r>
            <a:endParaRPr lang="en-GB" sz="3200" b="0" noProof="0" dirty="0" smtClean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7526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Colours</a:t>
            </a:r>
            <a:endParaRPr lang="en-GB" noProof="0" dirty="0"/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"/>
          <p:cNvSpPr txBox="1">
            <a:spLocks noChangeArrowheads="1"/>
          </p:cNvSpPr>
          <p:nvPr userDrawn="1"/>
        </p:nvSpPr>
        <p:spPr bwMode="auto">
          <a:xfrm>
            <a:off x="1878362" y="3611798"/>
            <a:ext cx="715714" cy="967131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115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175</a:t>
            </a:r>
          </a:p>
        </p:txBody>
      </p:sp>
      <p:sp>
        <p:nvSpPr>
          <p:cNvPr id="26" name="Text Box 4"/>
          <p:cNvSpPr txBox="1">
            <a:spLocks noChangeArrowheads="1"/>
          </p:cNvSpPr>
          <p:nvPr userDrawn="1"/>
        </p:nvSpPr>
        <p:spPr bwMode="auto">
          <a:xfrm>
            <a:off x="1878362" y="1409179"/>
            <a:ext cx="715714" cy="967131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220</a:t>
            </a:r>
          </a:p>
        </p:txBody>
      </p:sp>
      <p:sp>
        <p:nvSpPr>
          <p:cNvPr id="27" name="Text Box 5"/>
          <p:cNvSpPr txBox="1">
            <a:spLocks noChangeArrowheads="1"/>
          </p:cNvSpPr>
          <p:nvPr userDrawn="1"/>
        </p:nvSpPr>
        <p:spPr bwMode="auto">
          <a:xfrm>
            <a:off x="3794227" y="1409179"/>
            <a:ext cx="715714" cy="967131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080</a:t>
            </a:r>
          </a:p>
        </p:txBody>
      </p:sp>
      <p:sp>
        <p:nvSpPr>
          <p:cNvPr id="28" name="Text Box 6"/>
          <p:cNvSpPr txBox="1">
            <a:spLocks noChangeArrowheads="1"/>
          </p:cNvSpPr>
          <p:nvPr userDrawn="1"/>
        </p:nvSpPr>
        <p:spPr bwMode="auto">
          <a:xfrm>
            <a:off x="3794227" y="2510489"/>
            <a:ext cx="715714" cy="967131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29" name="Text Box 7"/>
          <p:cNvSpPr txBox="1">
            <a:spLocks noChangeArrowheads="1"/>
          </p:cNvSpPr>
          <p:nvPr userDrawn="1"/>
        </p:nvSpPr>
        <p:spPr bwMode="auto">
          <a:xfrm>
            <a:off x="3794227" y="3611798"/>
            <a:ext cx="715714" cy="967131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30" name="Text Box 8"/>
          <p:cNvSpPr txBox="1">
            <a:spLocks noChangeArrowheads="1"/>
          </p:cNvSpPr>
          <p:nvPr userDrawn="1"/>
        </p:nvSpPr>
        <p:spPr bwMode="auto">
          <a:xfrm>
            <a:off x="3794227" y="4713110"/>
            <a:ext cx="715714" cy="967131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125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050</a:t>
            </a:r>
          </a:p>
        </p:txBody>
      </p:sp>
      <p:sp>
        <p:nvSpPr>
          <p:cNvPr id="31" name="Text Box 9"/>
          <p:cNvSpPr txBox="1">
            <a:spLocks noChangeArrowheads="1"/>
          </p:cNvSpPr>
          <p:nvPr userDrawn="1"/>
        </p:nvSpPr>
        <p:spPr bwMode="auto">
          <a:xfrm>
            <a:off x="5636644" y="1409179"/>
            <a:ext cx="715714" cy="967131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170</a:t>
            </a:r>
          </a:p>
        </p:txBody>
      </p:sp>
      <p:sp>
        <p:nvSpPr>
          <p:cNvPr id="32" name="Text Box 10"/>
          <p:cNvSpPr txBox="1">
            <a:spLocks noChangeArrowheads="1"/>
          </p:cNvSpPr>
          <p:nvPr userDrawn="1"/>
        </p:nvSpPr>
        <p:spPr bwMode="auto">
          <a:xfrm>
            <a:off x="5636644" y="2510489"/>
            <a:ext cx="715714" cy="967131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115</a:t>
            </a:r>
          </a:p>
        </p:txBody>
      </p:sp>
      <p:sp>
        <p:nvSpPr>
          <p:cNvPr id="33" name="Text Box 11"/>
          <p:cNvSpPr txBox="1">
            <a:spLocks noChangeArrowheads="1"/>
          </p:cNvSpPr>
          <p:nvPr userDrawn="1"/>
        </p:nvSpPr>
        <p:spPr bwMode="auto">
          <a:xfrm>
            <a:off x="5636644" y="3611798"/>
            <a:ext cx="715714" cy="967131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090</a:t>
            </a:r>
          </a:p>
        </p:txBody>
      </p:sp>
      <p:sp>
        <p:nvSpPr>
          <p:cNvPr id="34" name="Text Box 12"/>
          <p:cNvSpPr txBox="1">
            <a:spLocks noChangeArrowheads="1"/>
          </p:cNvSpPr>
          <p:nvPr userDrawn="1"/>
        </p:nvSpPr>
        <p:spPr bwMode="auto">
          <a:xfrm>
            <a:off x="1878362" y="4713110"/>
            <a:ext cx="715714" cy="967131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090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155</a:t>
            </a:r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auto">
          <a:xfrm>
            <a:off x="1878362" y="2510489"/>
            <a:ext cx="715714" cy="967131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195</a:t>
            </a:r>
          </a:p>
        </p:txBody>
      </p:sp>
      <p:sp>
        <p:nvSpPr>
          <p:cNvPr id="36" name="Text Box 14"/>
          <p:cNvSpPr txBox="1">
            <a:spLocks noChangeArrowheads="1"/>
          </p:cNvSpPr>
          <p:nvPr userDrawn="1"/>
        </p:nvSpPr>
        <p:spPr bwMode="auto">
          <a:xfrm>
            <a:off x="5636644" y="4713110"/>
            <a:ext cx="715714" cy="967131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145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070</a:t>
            </a:r>
          </a:p>
        </p:txBody>
      </p:sp>
      <p:sp>
        <p:nvSpPr>
          <p:cNvPr id="37" name="Text Box 15"/>
          <p:cNvSpPr txBox="1">
            <a:spLocks noChangeArrowheads="1"/>
          </p:cNvSpPr>
          <p:nvPr userDrawn="1"/>
        </p:nvSpPr>
        <p:spPr bwMode="auto">
          <a:xfrm>
            <a:off x="7319668" y="4713110"/>
            <a:ext cx="715714" cy="967131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164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074</a:t>
            </a:r>
          </a:p>
        </p:txBody>
      </p:sp>
    </p:spTree>
    <p:extLst>
      <p:ext uri="{BB962C8B-B14F-4D97-AF65-F5344CB8AC3E}">
        <p14:creationId xmlns:p14="http://schemas.microsoft.com/office/powerpoint/2010/main" val="2074762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 CO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 creation -Chart Tools / Design / Layout / Format</a:t>
            </a:r>
            <a:endParaRPr lang="en-GB" noProof="0" dirty="0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"/>
          <p:cNvSpPr txBox="1">
            <a:spLocks noChangeArrowheads="1"/>
          </p:cNvSpPr>
          <p:nvPr userDrawn="1"/>
        </p:nvSpPr>
        <p:spPr bwMode="auto">
          <a:xfrm>
            <a:off x="6208163" y="4569464"/>
            <a:ext cx="567063" cy="574533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115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175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 userDrawn="1"/>
        </p:nvSpPr>
        <p:spPr bwMode="auto">
          <a:xfrm>
            <a:off x="4342281" y="4573282"/>
            <a:ext cx="567063" cy="574533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220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 userDrawn="1"/>
        </p:nvSpPr>
        <p:spPr bwMode="auto">
          <a:xfrm>
            <a:off x="4964459" y="4573282"/>
            <a:ext cx="567063" cy="574533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R 240</a:t>
            </a:r>
          </a:p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G 240</a:t>
            </a:r>
          </a:p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B 080</a:t>
            </a:r>
            <a:endParaRPr lang="en-GB" altLang="fr-FR" sz="800" noProof="0" dirty="0">
              <a:solidFill>
                <a:schemeClr val="tx2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4964459" y="5330630"/>
            <a:ext cx="567063" cy="574533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030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4" name="Text Box 7"/>
          <p:cNvSpPr txBox="1">
            <a:spLocks noChangeArrowheads="1"/>
          </p:cNvSpPr>
          <p:nvPr userDrawn="1"/>
        </p:nvSpPr>
        <p:spPr bwMode="auto">
          <a:xfrm>
            <a:off x="6830341" y="4569464"/>
            <a:ext cx="567063" cy="574533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030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 userDrawn="1"/>
        </p:nvSpPr>
        <p:spPr bwMode="auto">
          <a:xfrm>
            <a:off x="6830341" y="5330629"/>
            <a:ext cx="567063" cy="574533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125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050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 userDrawn="1"/>
        </p:nvSpPr>
        <p:spPr bwMode="auto">
          <a:xfrm>
            <a:off x="5594147" y="4573282"/>
            <a:ext cx="567063" cy="574533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170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3" name="Text Box 10"/>
          <p:cNvSpPr txBox="1">
            <a:spLocks noChangeArrowheads="1"/>
          </p:cNvSpPr>
          <p:nvPr userDrawn="1"/>
        </p:nvSpPr>
        <p:spPr bwMode="auto">
          <a:xfrm>
            <a:off x="5594147" y="5330630"/>
            <a:ext cx="567063" cy="574533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115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 userDrawn="1"/>
        </p:nvSpPr>
        <p:spPr bwMode="auto">
          <a:xfrm>
            <a:off x="7460029" y="4569464"/>
            <a:ext cx="567063" cy="574533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090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 userDrawn="1"/>
        </p:nvSpPr>
        <p:spPr bwMode="auto">
          <a:xfrm>
            <a:off x="6208163" y="5330629"/>
            <a:ext cx="567063" cy="574533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090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155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 userDrawn="1"/>
        </p:nvSpPr>
        <p:spPr bwMode="auto">
          <a:xfrm>
            <a:off x="4342281" y="5330630"/>
            <a:ext cx="567063" cy="574533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195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 userDrawn="1"/>
        </p:nvSpPr>
        <p:spPr bwMode="auto">
          <a:xfrm>
            <a:off x="7460029" y="5330629"/>
            <a:ext cx="567063" cy="574533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145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070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8" name="Text Box 15"/>
          <p:cNvSpPr txBox="1">
            <a:spLocks noChangeArrowheads="1"/>
          </p:cNvSpPr>
          <p:nvPr userDrawn="1"/>
        </p:nvSpPr>
        <p:spPr bwMode="auto">
          <a:xfrm>
            <a:off x="8097975" y="5335593"/>
            <a:ext cx="567063" cy="574533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164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074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343264" y="931851"/>
            <a:ext cx="3999019" cy="144103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 smtClean="0">
                <a:solidFill>
                  <a:schemeClr val="tx1"/>
                </a:solidFill>
              </a:rPr>
              <a:t>HOW TO</a:t>
            </a:r>
            <a:r>
              <a:rPr lang="en-GB" sz="1100" b="1" u="sng" baseline="0" noProof="0" dirty="0" smtClean="0">
                <a:solidFill>
                  <a:schemeClr val="tx1"/>
                </a:solidFill>
              </a:rPr>
              <a:t> </a:t>
            </a:r>
            <a:r>
              <a:rPr lang="en-GB" sz="1100" b="1" u="sng" noProof="0" dirty="0" smtClean="0">
                <a:solidFill>
                  <a:schemeClr val="tx1"/>
                </a:solidFill>
              </a:rPr>
              <a:t>CREATE</a:t>
            </a:r>
            <a:r>
              <a:rPr lang="en-GB" sz="1100" b="1" u="sng" baseline="0" noProof="0" dirty="0" smtClean="0">
                <a:solidFill>
                  <a:schemeClr val="tx1"/>
                </a:solidFill>
              </a:rPr>
              <a:t> CHARTS WITH BNPP STYLE </a:t>
            </a:r>
            <a:endParaRPr lang="en-GB" sz="1100" b="1" u="sng" noProof="0" dirty="0" smtClean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create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your chart on this slide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copy/paste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on the right place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500" b="0" u="none" noProof="0" dirty="0" smtClean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buFont typeface="Courier New" panose="02070309020205020404" pitchFamily="49" charset="0"/>
              <a:buNone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ATTENTION: Microsoft’s </a:t>
            </a:r>
            <a:r>
              <a:rPr lang="en-GB" sz="1000" b="0" u="none" noProof="0" dirty="0" err="1" smtClean="0">
                <a:solidFill>
                  <a:schemeClr val="tx1"/>
                </a:solidFill>
              </a:rPr>
              <a:t>ChartStyles</a:t>
            </a:r>
            <a:r>
              <a:rPr lang="en-GB" sz="1000" b="0" u="none" noProof="0" dirty="0" smtClean="0">
                <a:solidFill>
                  <a:schemeClr val="tx1"/>
                </a:solidFill>
              </a:rPr>
              <a:t> are not in  BNPP style. Don’t use them.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sp>
        <p:nvSpPr>
          <p:cNvPr id="41" name="Espace réservé du graphique 2"/>
          <p:cNvSpPr>
            <a:spLocks noGrp="1"/>
          </p:cNvSpPr>
          <p:nvPr>
            <p:ph type="chart" sz="quarter" idx="13"/>
          </p:nvPr>
        </p:nvSpPr>
        <p:spPr>
          <a:xfrm>
            <a:off x="5138508" y="1050056"/>
            <a:ext cx="3524531" cy="295449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fr-FR" noProof="0" smtClean="0"/>
              <a:t>Cliquez sur l'icône pour ajouter un graphique</a:t>
            </a:r>
            <a:endParaRPr lang="en-GB" noProof="0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343263" y="3008542"/>
            <a:ext cx="1826439" cy="1992008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 smtClean="0">
                <a:solidFill>
                  <a:schemeClr val="tx1"/>
                </a:solidFill>
              </a:rPr>
              <a:t>Right click on the chart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choose the part to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modify (area, axis, legend, ...)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use :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font size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fill colour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line colour</a:t>
            </a: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en-GB" sz="1000" b="1" u="none" noProof="0" dirty="0" smtClean="0">
                <a:solidFill>
                  <a:schemeClr val="tx1"/>
                </a:solidFill>
              </a:rPr>
              <a:t>Try on the chart beside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pic>
        <p:nvPicPr>
          <p:cNvPr id="8198" name="Picture 6" descr="http://cdn.solveyourtech.com/wp-content/uploads/2012/10/SAVE-EXCEL-CHART-AS-JPG-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8" t="7984" r="3683" b="69809"/>
          <a:stretch/>
        </p:blipFill>
        <p:spPr bwMode="auto">
          <a:xfrm>
            <a:off x="314964" y="2508936"/>
            <a:ext cx="1965184" cy="43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 userDrawn="1"/>
        </p:nvCxnSpPr>
        <p:spPr>
          <a:xfrm flipV="1">
            <a:off x="2090545" y="2591666"/>
            <a:ext cx="0" cy="92437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40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3"/>
          <p:cNvSpPr txBox="1">
            <a:spLocks noChangeArrowheads="1"/>
          </p:cNvSpPr>
          <p:nvPr userDrawn="1"/>
        </p:nvSpPr>
        <p:spPr bwMode="auto">
          <a:xfrm>
            <a:off x="826667" y="1218086"/>
            <a:ext cx="344261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1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 userDrawn="1"/>
        </p:nvSpPr>
        <p:spPr bwMode="auto">
          <a:xfrm>
            <a:off x="4936555" y="1210485"/>
            <a:ext cx="344261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2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 userDrawn="1"/>
        </p:nvSpPr>
        <p:spPr bwMode="auto">
          <a:xfrm>
            <a:off x="826666" y="3760485"/>
            <a:ext cx="344261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3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 userDrawn="1"/>
        </p:nvSpPr>
        <p:spPr bwMode="auto">
          <a:xfrm>
            <a:off x="826666" y="1575832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 userDrawn="1"/>
        </p:nvSpPr>
        <p:spPr bwMode="auto">
          <a:xfrm>
            <a:off x="4935657" y="1575832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 userDrawn="1"/>
        </p:nvSpPr>
        <p:spPr bwMode="auto">
          <a:xfrm>
            <a:off x="826666" y="4120090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65726540"/>
              </p:ext>
            </p:extLst>
          </p:nvPr>
        </p:nvGraphicFramePr>
        <p:xfrm>
          <a:off x="4935659" y="1575832"/>
          <a:ext cx="3358232" cy="199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</a:t>
            </a:r>
            <a:endParaRPr lang="en-GB" noProof="0" dirty="0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81917742"/>
              </p:ext>
            </p:extLst>
          </p:nvPr>
        </p:nvGraphicFramePr>
        <p:xfrm>
          <a:off x="1736130" y="3972164"/>
          <a:ext cx="2180617" cy="1974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656504961"/>
              </p:ext>
            </p:extLst>
          </p:nvPr>
        </p:nvGraphicFramePr>
        <p:xfrm>
          <a:off x="1310833" y="1559710"/>
          <a:ext cx="3164459" cy="1884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Connecteur droit 15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5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Tab</a:t>
            </a:r>
            <a:endParaRPr lang="en-GB" noProof="0" dirty="0"/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3"/>
          <p:cNvSpPr>
            <a:spLocks noChangeArrowheads="1"/>
          </p:cNvSpPr>
          <p:nvPr userDrawn="1"/>
        </p:nvSpPr>
        <p:spPr bwMode="auto">
          <a:xfrm>
            <a:off x="4077923" y="2453687"/>
            <a:ext cx="1346625" cy="3046185"/>
          </a:xfrm>
          <a:prstGeom prst="rect">
            <a:avLst/>
          </a:prstGeom>
          <a:solidFill>
            <a:srgbClr val="D2DCAA"/>
          </a:solidFill>
          <a:ln w="2857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auto">
          <a:xfrm>
            <a:off x="4079694" y="1426308"/>
            <a:ext cx="1347043" cy="879061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5558357" y="1426308"/>
            <a:ext cx="1347043" cy="87906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auto">
          <a:xfrm>
            <a:off x="7037019" y="1426308"/>
            <a:ext cx="1347043" cy="87906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auto">
          <a:xfrm>
            <a:off x="657900" y="2453688"/>
            <a:ext cx="7708972" cy="668774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Rectangle 8"/>
          <p:cNvSpPr>
            <a:spLocks noChangeArrowheads="1"/>
          </p:cNvSpPr>
          <p:nvPr userDrawn="1"/>
        </p:nvSpPr>
        <p:spPr bwMode="auto">
          <a:xfrm>
            <a:off x="657900" y="3229030"/>
            <a:ext cx="7708972" cy="668774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Rectangle 9"/>
          <p:cNvSpPr>
            <a:spLocks noChangeArrowheads="1"/>
          </p:cNvSpPr>
          <p:nvPr userDrawn="1"/>
        </p:nvSpPr>
        <p:spPr bwMode="auto">
          <a:xfrm>
            <a:off x="657900" y="4021499"/>
            <a:ext cx="7708972" cy="668774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10"/>
          <p:cNvSpPr>
            <a:spLocks noChangeArrowheads="1"/>
          </p:cNvSpPr>
          <p:nvPr userDrawn="1"/>
        </p:nvSpPr>
        <p:spPr bwMode="auto">
          <a:xfrm>
            <a:off x="657900" y="4831099"/>
            <a:ext cx="7708972" cy="668774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95508489"/>
              </p:ext>
            </p:extLst>
          </p:nvPr>
        </p:nvGraphicFramePr>
        <p:xfrm>
          <a:off x="892300" y="1218208"/>
          <a:ext cx="7580634" cy="459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6" name="Feuille de calcul" r:id="rId3" imgW="7639089" imgH="3295620" progId="Excel.Sheet.8">
                  <p:embed/>
                </p:oleObj>
              </mc:Choice>
              <mc:Fallback>
                <p:oleObj name="Feuille de calcul" r:id="rId3" imgW="7639089" imgH="3295620" progId="Excel.Sheet.8">
                  <p:embed/>
                  <p:pic>
                    <p:nvPicPr>
                      <p:cNvPr id="0" name="Obje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300" y="1218208"/>
                        <a:ext cx="7580634" cy="459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523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2" r="2041"/>
          <a:stretch/>
        </p:blipFill>
        <p:spPr bwMode="auto">
          <a:xfrm>
            <a:off x="0" y="5055"/>
            <a:ext cx="9001125" cy="554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3680" y="5310808"/>
            <a:ext cx="8997445" cy="152973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400" dirty="0" smtClean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55430" y="5009912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00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254938"/>
            <a:ext cx="5245333" cy="8618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140882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2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5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7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0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2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8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5099151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322102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3" name="Imagen 12" descr="logos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39" y="5862307"/>
            <a:ext cx="2874695" cy="718247"/>
          </a:xfrm>
          <a:prstGeom prst="rect">
            <a:avLst/>
          </a:prstGeom>
        </p:spPr>
      </p:pic>
      <p:pic>
        <p:nvPicPr>
          <p:cNvPr id="14" name="Imagen 13" descr="logos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211" y="6149606"/>
            <a:ext cx="3597507" cy="3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5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D-CMC-4-8145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140" y="-20183"/>
            <a:ext cx="9032265" cy="538625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680" y="5310808"/>
            <a:ext cx="8997445" cy="152973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400" dirty="0" smtClean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55430" y="5009912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00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254938"/>
            <a:ext cx="5245333" cy="8618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140882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2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5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7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0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2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8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5099151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322102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4" name="Imagen 13" descr="logos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39" y="5862307"/>
            <a:ext cx="2874695" cy="718247"/>
          </a:xfrm>
          <a:prstGeom prst="rect">
            <a:avLst/>
          </a:prstGeom>
        </p:spPr>
      </p:pic>
      <p:pic>
        <p:nvPicPr>
          <p:cNvPr id="15" name="Imagen 14" descr="logos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211" y="6149606"/>
            <a:ext cx="3597507" cy="3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40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055430" y="5009912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00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254938"/>
            <a:ext cx="5245333" cy="8618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140882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2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5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7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0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2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8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5099151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322102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5" name="Imagen 4" descr="logos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39" y="5862307"/>
            <a:ext cx="2874695" cy="718247"/>
          </a:xfrm>
          <a:prstGeom prst="rect">
            <a:avLst/>
          </a:prstGeom>
        </p:spPr>
      </p:pic>
      <p:pic>
        <p:nvPicPr>
          <p:cNvPr id="6" name="Imagen 5" descr="logos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211" y="6149606"/>
            <a:ext cx="3597507" cy="3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61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37225" y="1134417"/>
            <a:ext cx="8327813" cy="4727891"/>
          </a:xfrm>
        </p:spPr>
        <p:txBody>
          <a:bodyPr/>
          <a:lstStyle>
            <a:lvl1pPr>
              <a:defRPr/>
            </a:lvl1pPr>
            <a:lvl2pPr marL="355151" indent="-177576">
              <a:defRPr/>
            </a:lvl2pPr>
            <a:lvl3pPr marL="532728" indent="-180719">
              <a:defRPr/>
            </a:lvl3pPr>
            <a:lvl4pPr marL="711875" indent="-171290">
              <a:defRPr/>
            </a:lvl4pPr>
            <a:lvl5pPr marL="3143" indent="4715">
              <a:defRPr/>
            </a:lvl5pPr>
          </a:lstStyle>
          <a:p>
            <a:pPr lvl="0"/>
            <a:r>
              <a:rPr lang="en-GB" noProof="0" dirty="0" smtClean="0"/>
              <a:t>Level 1</a:t>
            </a:r>
          </a:p>
          <a:p>
            <a:pPr lvl="1"/>
            <a:r>
              <a:rPr lang="en-GB" noProof="0" dirty="0" smtClean="0"/>
              <a:t>Level 2</a:t>
            </a:r>
          </a:p>
          <a:p>
            <a:pPr lvl="2"/>
            <a:r>
              <a:rPr lang="en-GB" noProof="0" dirty="0" smtClean="0"/>
              <a:t>Level 3</a:t>
            </a:r>
          </a:p>
          <a:p>
            <a:pPr lvl="3"/>
            <a:r>
              <a:rPr lang="en-GB" noProof="0" dirty="0" smtClean="0"/>
              <a:t>Level 4</a:t>
            </a:r>
          </a:p>
          <a:p>
            <a:pPr lvl="4"/>
            <a:r>
              <a:rPr lang="en-GB" noProof="0" dirty="0" smtClean="0"/>
              <a:t>Level 5</a:t>
            </a:r>
            <a:endParaRPr lang="en-GB" noProof="0" dirty="0"/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337225" y="115896"/>
            <a:ext cx="8327813" cy="74376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2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|  00/00/0000  |</a:t>
            </a:r>
            <a:endParaRPr lang="en-GB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43263" y="331809"/>
            <a:ext cx="4582597" cy="409400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6213" indent="0" algn="l">
              <a:lnSpc>
                <a:spcPct val="120000"/>
              </a:lnSpc>
            </a:pPr>
            <a:r>
              <a:rPr lang="en-GB" sz="1200" b="1" u="sng" noProof="0" dirty="0" smtClean="0">
                <a:solidFill>
                  <a:schemeClr val="tx1"/>
                </a:solidFill>
              </a:rPr>
              <a:t>HOW TO INSERT A PICTURE</a:t>
            </a:r>
            <a:r>
              <a:rPr lang="en-GB" sz="1200" b="1" u="sng" baseline="0" noProof="0" dirty="0" smtClean="0">
                <a:solidFill>
                  <a:schemeClr val="tx1"/>
                </a:solidFill>
              </a:rPr>
              <a:t> ON A SLIDE WITH SEVERAL SHAPES</a:t>
            </a:r>
            <a:r>
              <a:rPr lang="en-GB" sz="1200" b="1" u="sng" noProof="0" dirty="0" smtClean="0">
                <a:solidFill>
                  <a:schemeClr val="tx1"/>
                </a:solidFill>
              </a:rPr>
              <a:t>?</a:t>
            </a:r>
          </a:p>
          <a:p>
            <a:pPr marL="176213" indent="0" algn="l">
              <a:lnSpc>
                <a:spcPct val="120000"/>
              </a:lnSpc>
            </a:pPr>
            <a:endParaRPr lang="en-GB" sz="1200" u="sng" noProof="0" dirty="0" smtClean="0">
              <a:solidFill>
                <a:schemeClr val="tx1"/>
              </a:solidFill>
            </a:endParaRP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</a:rPr>
              <a:t>View </a:t>
            </a: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 Slide Master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Choose slide Title with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Insert your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Right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click on picture, choose Send Backward</a:t>
            </a: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360363" marR="0" indent="-1841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1611313" algn="l"/>
              </a:tabLst>
              <a:defRPr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Delete the slide with text</a:t>
            </a:r>
            <a:br>
              <a:rPr lang="en-GB" sz="1200" u="none" noProof="0" dirty="0" smtClean="0">
                <a:solidFill>
                  <a:schemeClr val="tx1"/>
                </a:solidFill>
                <a:sym typeface="Wingdings 3"/>
              </a:rPr>
            </a:b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(just to show right place and size for the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picture)</a:t>
            </a: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To create many same slides with different pictures: 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copy/paste this slide and change the picture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  <a:tabLst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ATTENTION : do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not insert the picture with Format Background</a:t>
            </a: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pic>
        <p:nvPicPr>
          <p:cNvPr id="9220" name="Picture 4" descr="http://www.google.fr/url?source=imglanding&amp;ct=img&amp;q=http://www.mydigitallife.info/wp-content/uploads/2010/06/ppt-master-slide.jpg&amp;sa=X&amp;ei=qWJoVcaVKMzeUbS3gIgE&amp;ved=0CAkQ8wc4Ig&amp;usg=AFQjCNFRVOwtBibdUtmdbmupjDYh2rvQk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86" y="331809"/>
            <a:ext cx="2575908" cy="71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 userDrawn="1"/>
        </p:nvGrpSpPr>
        <p:grpSpPr>
          <a:xfrm>
            <a:off x="5067626" y="1891106"/>
            <a:ext cx="3568268" cy="4132230"/>
            <a:chOff x="4633595" y="1895912"/>
            <a:chExt cx="4402901" cy="3846138"/>
          </a:xfrm>
        </p:grpSpPr>
        <p:pic>
          <p:nvPicPr>
            <p:cNvPr id="9224" name="Picture 8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7968" r="4848"/>
            <a:stretch/>
          </p:blipFill>
          <p:spPr bwMode="auto">
            <a:xfrm>
              <a:off x="4633597" y="1895912"/>
              <a:ext cx="4402899" cy="308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" t="23950" r="1315"/>
            <a:stretch/>
          </p:blipFill>
          <p:spPr bwMode="auto">
            <a:xfrm>
              <a:off x="4633595" y="2675364"/>
              <a:ext cx="4402901" cy="3066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6" name="Picture 10" descr="C:\Users\ChristineB\Desktop\Sans titre 6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379" y="3452587"/>
            <a:ext cx="2206278" cy="22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www.google.fr/url?source=imglanding&amp;ct=img&amp;q=http://www.dvd-ppt-slideshow.com/blog/wp-content/uploads/2012/08/texture-powerpoint-theme-2.png&amp;sa=X&amp;ei=Gm1oVc2wJcu3Ub-DgMgF&amp;ved=0CAkQ8wc&amp;usg=AFQjCNFmMM-KW7TpX3rDpuxzu9nx4s4UTw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192" y="4772240"/>
            <a:ext cx="1559423" cy="12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43263" y="4608641"/>
            <a:ext cx="1747282" cy="412401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b="1" noProof="0" dirty="0" smtClean="0">
                <a:solidFill>
                  <a:schemeClr val="accent6"/>
                </a:solidFill>
                <a:sym typeface="Wingdings 3"/>
              </a:rPr>
              <a:t></a:t>
            </a:r>
            <a:r>
              <a:rPr lang="en-GB" sz="1400" noProof="0" dirty="0" smtClean="0">
                <a:solidFill>
                  <a:schemeClr val="bg1"/>
                </a:solidFill>
                <a:sym typeface="Wingdings 3"/>
              </a:rPr>
              <a:t>   </a:t>
            </a:r>
            <a:r>
              <a:rPr lang="en-GB" sz="1400" noProof="0" dirty="0" smtClean="0">
                <a:solidFill>
                  <a:schemeClr val="bg1"/>
                </a:solidFill>
              </a:rPr>
              <a:t>NOT TO DO</a:t>
            </a:r>
            <a:r>
              <a:rPr lang="en-GB" sz="1800" b="1" noProof="0" dirty="0" smtClean="0">
                <a:solidFill>
                  <a:schemeClr val="accent6"/>
                </a:solidFill>
                <a:sym typeface="Wingdings 3"/>
              </a:rPr>
              <a:t></a:t>
            </a:r>
            <a:endParaRPr lang="en-GB" sz="1800" noProof="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11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029038" y="2155927"/>
            <a:ext cx="6086551" cy="2844484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Part Title</a:t>
            </a:r>
            <a:endParaRPr lang="en-GB" noProof="0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409845" y="1677476"/>
            <a:ext cx="496125" cy="502717"/>
          </a:xfr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3600" b="1" cap="all" baseline="0">
                <a:solidFill>
                  <a:schemeClr val="tx1"/>
                </a:solidFill>
                <a:latin typeface="+mj-lt"/>
              </a:defRPr>
            </a:lvl1pPr>
            <a:lvl2pPr marL="452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5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7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0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2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8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0</a:t>
            </a:r>
            <a:endParaRPr lang="en-GB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06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743770" y="1654670"/>
            <a:ext cx="7938417" cy="3992163"/>
          </a:xfrm>
        </p:spPr>
        <p:txBody>
          <a:bodyPr lIns="0" anchor="ctr">
            <a:normAutofit/>
          </a:bodyPr>
          <a:lstStyle>
            <a:lvl1pPr marL="359866" indent="-359866">
              <a:lnSpc>
                <a:spcPct val="200000"/>
              </a:lnSpc>
              <a:buClr>
                <a:srgbClr val="E6A01E"/>
              </a:buClr>
              <a:buSzPct val="100000"/>
              <a:buFont typeface="+mj-lt"/>
              <a:buAutoNum type="arabicPeriod"/>
              <a:tabLst>
                <a:tab pos="2663636" algn="l"/>
              </a:tabLst>
              <a:defRPr sz="2000" b="1" baseline="0">
                <a:solidFill>
                  <a:schemeClr val="bg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pPr lvl="0"/>
            <a:r>
              <a:rPr lang="en-GB" noProof="0" dirty="0" smtClean="0"/>
              <a:t>Part title 1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23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12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367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681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4571446" y="2773847"/>
            <a:ext cx="3260612" cy="29109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20728" tIns="213818" rIns="0" bIns="0" rtlCol="0">
            <a:noAutofit/>
          </a:bodyPr>
          <a:lstStyle/>
          <a:p>
            <a:pPr defTabSz="905165">
              <a:spcAft>
                <a:spcPts val="594"/>
              </a:spcAft>
            </a:pPr>
            <a:endParaRPr lang="en-GB" sz="3200" dirty="0" smtClean="0">
              <a:solidFill>
                <a:srgbClr val="FFFFFF"/>
              </a:solidFill>
              <a:latin typeface="Arial Narrow"/>
            </a:endParaRPr>
          </a:p>
          <a:p>
            <a:pPr defTabSz="905165">
              <a:spcAft>
                <a:spcPts val="594"/>
              </a:spcAft>
              <a:defRPr/>
            </a:pPr>
            <a:endParaRPr lang="en-GB" sz="2000" dirty="0" smtClean="0">
              <a:solidFill>
                <a:srgbClr val="FFFFFF"/>
              </a:solidFill>
            </a:endParaRPr>
          </a:p>
          <a:p>
            <a:pPr defTabSz="905165">
              <a:spcAft>
                <a:spcPts val="594"/>
              </a:spcAft>
              <a:defRPr/>
            </a:pPr>
            <a:r>
              <a:rPr lang="en-GB" sz="2400" dirty="0" smtClean="0">
                <a:solidFill>
                  <a:srgbClr val="FFFFFF"/>
                </a:solidFill>
                <a:latin typeface="Arial Narrow"/>
                <a:cs typeface="Arial Narrow"/>
              </a:rPr>
              <a:t>BNP PARIBAS CARDIF</a:t>
            </a:r>
          </a:p>
          <a:p>
            <a:pPr defTabSz="905165">
              <a:spcAft>
                <a:spcPts val="594"/>
              </a:spcAft>
            </a:pPr>
            <a:r>
              <a:rPr lang="en-GB" sz="24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Cra</a:t>
            </a:r>
            <a:r>
              <a:rPr lang="en-GB" sz="2400" dirty="0" smtClean="0">
                <a:solidFill>
                  <a:srgbClr val="FFFFFF"/>
                </a:solidFill>
                <a:latin typeface="Arial Narrow"/>
                <a:cs typeface="Arial Narrow"/>
              </a:rPr>
              <a:t> 7 # 75-66 </a:t>
            </a:r>
            <a:r>
              <a:rPr lang="en-GB" sz="24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Piso</a:t>
            </a:r>
            <a:r>
              <a:rPr lang="en-GB" sz="2400" dirty="0" smtClean="0">
                <a:solidFill>
                  <a:srgbClr val="FFFFFF"/>
                </a:solidFill>
                <a:latin typeface="Arial Narrow"/>
                <a:cs typeface="Arial Narrow"/>
              </a:rPr>
              <a:t> 10 </a:t>
            </a:r>
          </a:p>
          <a:p>
            <a:pPr defTabSz="905165">
              <a:spcAft>
                <a:spcPts val="594"/>
              </a:spcAft>
            </a:pPr>
            <a:r>
              <a:rPr lang="en-GB" sz="2400" dirty="0" smtClean="0">
                <a:solidFill>
                  <a:srgbClr val="FFFFFF"/>
                </a:solidFill>
                <a:latin typeface="Arial Narrow"/>
                <a:cs typeface="Arial Narrow"/>
              </a:rPr>
              <a:t>BOGOTÁ - COLOMBIA</a:t>
            </a:r>
          </a:p>
        </p:txBody>
      </p:sp>
      <p:sp>
        <p:nvSpPr>
          <p:cNvPr id="3" name="Rectángulo 2"/>
          <p:cNvSpPr/>
          <p:nvPr userDrawn="1"/>
        </p:nvSpPr>
        <p:spPr>
          <a:xfrm>
            <a:off x="4925860" y="3061146"/>
            <a:ext cx="3516685" cy="767482"/>
          </a:xfrm>
          <a:prstGeom prst="rect">
            <a:avLst/>
          </a:prstGeom>
        </p:spPr>
        <p:txBody>
          <a:bodyPr wrap="square" lIns="90516" tIns="45258" rIns="90516" bIns="45258">
            <a:spAutoFit/>
          </a:bodyPr>
          <a:lstStyle/>
          <a:p>
            <a:pPr defTabSz="905165">
              <a:spcAft>
                <a:spcPts val="594"/>
              </a:spcAft>
              <a:defRPr/>
            </a:pPr>
            <a:r>
              <a:rPr lang="en-GB" sz="4400" dirty="0" smtClean="0">
                <a:solidFill>
                  <a:srgbClr val="FFFFFF"/>
                </a:solidFill>
                <a:latin typeface="Arial Narrow"/>
                <a:cs typeface="Arial Narrow"/>
              </a:rPr>
              <a:t>¡GRACIAS</a:t>
            </a:r>
            <a:r>
              <a:rPr lang="en-GB" sz="4400" dirty="0" smtClean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5" name="ZoneTexte 1"/>
          <p:cNvSpPr txBox="1"/>
          <p:nvPr userDrawn="1"/>
        </p:nvSpPr>
        <p:spPr>
          <a:xfrm>
            <a:off x="1310833" y="906406"/>
            <a:ext cx="2906198" cy="2594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20728" tIns="213818" rIns="0" bIns="0" rtlCol="0">
            <a:noAutofit/>
          </a:bodyPr>
          <a:lstStyle/>
          <a:p>
            <a:pPr defTabSz="905165">
              <a:spcAft>
                <a:spcPts val="594"/>
              </a:spcAft>
            </a:pPr>
            <a:endParaRPr lang="en-GB" sz="3200" dirty="0" smtClean="0">
              <a:solidFill>
                <a:srgbClr val="FFFFFF"/>
              </a:solidFill>
              <a:latin typeface="Arial Narrow"/>
            </a:endParaRPr>
          </a:p>
          <a:p>
            <a:pPr defTabSz="905165">
              <a:spcAft>
                <a:spcPts val="594"/>
              </a:spcAft>
              <a:defRPr/>
            </a:pPr>
            <a:endParaRPr lang="en-GB" sz="2000" dirty="0" smtClean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  <p:sp>
        <p:nvSpPr>
          <p:cNvPr id="4" name="CuadroTexto 3"/>
          <p:cNvSpPr txBox="1"/>
          <p:nvPr userDrawn="1"/>
        </p:nvSpPr>
        <p:spPr>
          <a:xfrm>
            <a:off x="1452599" y="1193705"/>
            <a:ext cx="2551784" cy="15801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165"/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La información contenida en </a:t>
            </a:r>
          </a:p>
          <a:p>
            <a:pPr algn="ctr" defTabSz="905165"/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este documento  es confidencial, </a:t>
            </a:r>
          </a:p>
          <a:p>
            <a:pPr algn="ctr" defTabSz="905165"/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no contractual, y pertenece a </a:t>
            </a:r>
          </a:p>
          <a:p>
            <a:pPr algn="ctr" defTabSz="905165"/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BNP </a:t>
            </a:r>
            <a:r>
              <a:rPr lang="es-ES" sz="14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Paribas</a:t>
            </a:r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s-ES" sz="14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Cardif</a:t>
            </a:r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.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736131" y="2342899"/>
            <a:ext cx="2055603" cy="1077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165"/>
            <a:r>
              <a:rPr lang="es-ES" sz="1400" dirty="0" smtClean="0">
                <a:solidFill>
                  <a:srgbClr val="FFFFFF"/>
                </a:solidFill>
              </a:rPr>
              <a:t>Esta información no puede ser usada sin autorización previa</a:t>
            </a:r>
          </a:p>
          <a:p>
            <a:pPr algn="ctr" defTabSz="905165"/>
            <a:r>
              <a:rPr lang="es-ES" sz="1400" dirty="0" smtClean="0">
                <a:solidFill>
                  <a:srgbClr val="FFFFFF"/>
                </a:solidFill>
              </a:rPr>
              <a:t>de BNP </a:t>
            </a:r>
            <a:r>
              <a:rPr lang="es-ES" sz="1400" dirty="0" err="1" smtClean="0">
                <a:solidFill>
                  <a:srgbClr val="FFFFFF"/>
                </a:solidFill>
              </a:rPr>
              <a:t>Paribas</a:t>
            </a:r>
            <a:r>
              <a:rPr lang="es-ES" sz="1400" dirty="0" smtClean="0">
                <a:solidFill>
                  <a:srgbClr val="FFFFFF"/>
                </a:solidFill>
              </a:rPr>
              <a:t> </a:t>
            </a:r>
            <a:r>
              <a:rPr lang="es-ES" sz="1400" dirty="0" err="1" smtClean="0">
                <a:solidFill>
                  <a:srgbClr val="FFFFFF"/>
                </a:solidFill>
              </a:rPr>
              <a:t>Cardif</a:t>
            </a:r>
            <a:r>
              <a:rPr lang="es-ES" sz="1400" dirty="0" smtClean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30051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000000"/>
                </a:solidFill>
              </a:rPr>
              <a:t>Titulo de la </a:t>
            </a:r>
            <a:r>
              <a:rPr lang="en-GB" dirty="0" err="1" smtClean="0">
                <a:solidFill>
                  <a:srgbClr val="000000"/>
                </a:solidFill>
              </a:rPr>
              <a:t>presentación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Colours</a:t>
            </a:r>
            <a:endParaRPr lang="en-GB" noProof="0" dirty="0"/>
          </a:p>
        </p:txBody>
      </p:sp>
      <p:sp>
        <p:nvSpPr>
          <p:cNvPr id="9" name="Text Box 3"/>
          <p:cNvSpPr txBox="1">
            <a:spLocks noChangeArrowheads="1"/>
          </p:cNvSpPr>
          <p:nvPr userDrawn="1"/>
        </p:nvSpPr>
        <p:spPr bwMode="auto">
          <a:xfrm>
            <a:off x="1878361" y="3751633"/>
            <a:ext cx="715714" cy="722063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100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115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175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 userDrawn="1"/>
        </p:nvSpPr>
        <p:spPr bwMode="auto">
          <a:xfrm>
            <a:off x="1878361" y="1549014"/>
            <a:ext cx="715714" cy="722061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075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200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220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3794226" y="1549014"/>
            <a:ext cx="715714" cy="722061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240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240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080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 userDrawn="1"/>
        </p:nvSpPr>
        <p:spPr bwMode="auto">
          <a:xfrm>
            <a:off x="3794226" y="2650323"/>
            <a:ext cx="715714" cy="722061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220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220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030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 userDrawn="1"/>
        </p:nvSpPr>
        <p:spPr bwMode="auto">
          <a:xfrm>
            <a:off x="3794226" y="3751633"/>
            <a:ext cx="715714" cy="722063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230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160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030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 userDrawn="1"/>
        </p:nvSpPr>
        <p:spPr bwMode="auto">
          <a:xfrm>
            <a:off x="3794226" y="4852946"/>
            <a:ext cx="715714" cy="722063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220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125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050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 userDrawn="1"/>
        </p:nvSpPr>
        <p:spPr bwMode="auto">
          <a:xfrm>
            <a:off x="5636644" y="1549014"/>
            <a:ext cx="715714" cy="722061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210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220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170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 userDrawn="1"/>
        </p:nvSpPr>
        <p:spPr bwMode="auto">
          <a:xfrm>
            <a:off x="5636644" y="2650323"/>
            <a:ext cx="715714" cy="722061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160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200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115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 userDrawn="1"/>
        </p:nvSpPr>
        <p:spPr bwMode="auto">
          <a:xfrm>
            <a:off x="5636644" y="3751633"/>
            <a:ext cx="715714" cy="722063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100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160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090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878361" y="4852946"/>
            <a:ext cx="715714" cy="722063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080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090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155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1878361" y="2650323"/>
            <a:ext cx="715714" cy="722061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040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165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195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 userDrawn="1"/>
        </p:nvSpPr>
        <p:spPr bwMode="auto">
          <a:xfrm>
            <a:off x="5636644" y="4852946"/>
            <a:ext cx="715714" cy="722063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060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145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070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 userDrawn="1"/>
        </p:nvSpPr>
        <p:spPr bwMode="auto">
          <a:xfrm>
            <a:off x="7319667" y="4852946"/>
            <a:ext cx="715714" cy="722063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130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164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074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55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</a:t>
            </a:r>
            <a:endParaRPr lang="en-GB" noProof="0" dirty="0"/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34850804"/>
              </p:ext>
            </p:extLst>
          </p:nvPr>
        </p:nvGraphicFramePr>
        <p:xfrm>
          <a:off x="4935658" y="1575832"/>
          <a:ext cx="3358232" cy="199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71073488"/>
              </p:ext>
            </p:extLst>
          </p:nvPr>
        </p:nvGraphicFramePr>
        <p:xfrm>
          <a:off x="1736130" y="3972164"/>
          <a:ext cx="2180617" cy="1974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82569279"/>
              </p:ext>
            </p:extLst>
          </p:nvPr>
        </p:nvGraphicFramePr>
        <p:xfrm>
          <a:off x="1310833" y="1559709"/>
          <a:ext cx="3164459" cy="1884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Text Box 3"/>
          <p:cNvSpPr txBox="1">
            <a:spLocks noChangeArrowheads="1"/>
          </p:cNvSpPr>
          <p:nvPr userDrawn="1"/>
        </p:nvSpPr>
        <p:spPr bwMode="auto">
          <a:xfrm>
            <a:off x="826667" y="1218085"/>
            <a:ext cx="3442618" cy="24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05165">
              <a:buFontTx/>
              <a:buBlip>
                <a:blip r:embed="rId5"/>
              </a:buBlip>
            </a:pPr>
            <a:r>
              <a:rPr lang="en-GB" altLang="fr-FR" sz="1600" dirty="0" smtClean="0">
                <a:solidFill>
                  <a:srgbClr val="000000"/>
                </a:solidFill>
                <a:latin typeface="Arial"/>
              </a:rPr>
              <a:t>Graph 1</a:t>
            </a:r>
            <a:endParaRPr lang="en-GB" altLang="fr-FR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 userDrawn="1"/>
        </p:nvSpPr>
        <p:spPr bwMode="auto">
          <a:xfrm>
            <a:off x="4936555" y="1210485"/>
            <a:ext cx="3442617" cy="24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05165">
              <a:buFontTx/>
              <a:buBlip>
                <a:blip r:embed="rId5"/>
              </a:buBlip>
            </a:pPr>
            <a:r>
              <a:rPr lang="en-GB" altLang="fr-FR" sz="1600" dirty="0" smtClean="0">
                <a:solidFill>
                  <a:srgbClr val="000000"/>
                </a:solidFill>
                <a:latin typeface="Arial"/>
              </a:rPr>
              <a:t>Graph 2</a:t>
            </a:r>
            <a:endParaRPr lang="en-GB" altLang="fr-FR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 userDrawn="1"/>
        </p:nvSpPr>
        <p:spPr bwMode="auto">
          <a:xfrm>
            <a:off x="826666" y="3760485"/>
            <a:ext cx="3442617" cy="24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05165">
              <a:buFontTx/>
              <a:buBlip>
                <a:blip r:embed="rId5"/>
              </a:buBlip>
            </a:pPr>
            <a:r>
              <a:rPr lang="en-GB" altLang="fr-FR" sz="1600" dirty="0" smtClean="0">
                <a:solidFill>
                  <a:srgbClr val="000000"/>
                </a:solidFill>
                <a:latin typeface="Arial"/>
              </a:rPr>
              <a:t>Graph 3</a:t>
            </a:r>
            <a:endParaRPr lang="en-GB" altLang="fr-FR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 userDrawn="1"/>
        </p:nvSpPr>
        <p:spPr bwMode="auto">
          <a:xfrm>
            <a:off x="826666" y="1575832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05165"/>
            <a:r>
              <a:rPr lang="en-GB" altLang="fr-FR" sz="1000" i="1" dirty="0" smtClean="0">
                <a:solidFill>
                  <a:srgbClr val="000000"/>
                </a:solidFill>
              </a:rPr>
              <a:t>in €</a:t>
            </a:r>
            <a:r>
              <a:rPr lang="en-GB" altLang="fr-FR" sz="1000" i="1" dirty="0" err="1" smtClean="0">
                <a:solidFill>
                  <a:srgbClr val="000000"/>
                </a:solidFill>
              </a:rPr>
              <a:t>mn</a:t>
            </a:r>
            <a:endParaRPr lang="en-GB" altLang="fr-FR" sz="1000" i="1" dirty="0">
              <a:solidFill>
                <a:srgbClr val="000000"/>
              </a:solidFill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 userDrawn="1"/>
        </p:nvSpPr>
        <p:spPr bwMode="auto">
          <a:xfrm>
            <a:off x="4935657" y="1575832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05165"/>
            <a:r>
              <a:rPr lang="en-GB" altLang="fr-FR" sz="1000" i="1" dirty="0" smtClean="0">
                <a:solidFill>
                  <a:srgbClr val="000000"/>
                </a:solidFill>
              </a:rPr>
              <a:t>in €</a:t>
            </a:r>
            <a:r>
              <a:rPr lang="en-GB" altLang="fr-FR" sz="1000" i="1" dirty="0" err="1" smtClean="0">
                <a:solidFill>
                  <a:srgbClr val="000000"/>
                </a:solidFill>
              </a:rPr>
              <a:t>mn</a:t>
            </a:r>
            <a:endParaRPr lang="en-GB" altLang="fr-FR" sz="1000" i="1" dirty="0">
              <a:solidFill>
                <a:srgbClr val="000000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 userDrawn="1"/>
        </p:nvSpPr>
        <p:spPr bwMode="auto">
          <a:xfrm>
            <a:off x="826666" y="4120091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05165"/>
            <a:r>
              <a:rPr lang="en-GB" altLang="fr-FR" sz="1000" i="1" dirty="0" smtClean="0">
                <a:solidFill>
                  <a:srgbClr val="000000"/>
                </a:solidFill>
              </a:rPr>
              <a:t>in €</a:t>
            </a:r>
            <a:r>
              <a:rPr lang="en-GB" altLang="fr-FR" sz="1000" i="1" dirty="0" err="1" smtClean="0">
                <a:solidFill>
                  <a:srgbClr val="000000"/>
                </a:solidFill>
              </a:rPr>
              <a:t>mn</a:t>
            </a:r>
            <a:endParaRPr lang="en-GB" altLang="fr-FR" sz="1000" i="1" dirty="0">
              <a:solidFill>
                <a:srgbClr val="000000"/>
              </a:solidFill>
            </a:endParaRP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45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Tab</a:t>
            </a:r>
            <a:endParaRPr lang="en-GB" noProof="0" dirty="0"/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4001856" y="2362346"/>
            <a:ext cx="1346625" cy="2789419"/>
          </a:xfrm>
          <a:prstGeom prst="rect">
            <a:avLst/>
          </a:prstGeom>
          <a:solidFill>
            <a:srgbClr val="D2DCAA"/>
          </a:solidFill>
          <a:ln w="2857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auto">
          <a:xfrm>
            <a:off x="4003627" y="1562383"/>
            <a:ext cx="1347043" cy="72585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5456934" y="1562383"/>
            <a:ext cx="1347043" cy="72585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6910240" y="1562383"/>
            <a:ext cx="1347043" cy="72585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auto">
          <a:xfrm>
            <a:off x="318473" y="2368045"/>
            <a:ext cx="7921621" cy="608048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7" name="Rectangle 8"/>
          <p:cNvSpPr>
            <a:spLocks noChangeArrowheads="1"/>
          </p:cNvSpPr>
          <p:nvPr userDrawn="1"/>
        </p:nvSpPr>
        <p:spPr bwMode="auto">
          <a:xfrm>
            <a:off x="318473" y="3092003"/>
            <a:ext cx="7921621" cy="608048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8" name="Rectangle 9"/>
          <p:cNvSpPr>
            <a:spLocks noChangeArrowheads="1"/>
          </p:cNvSpPr>
          <p:nvPr userDrawn="1"/>
        </p:nvSpPr>
        <p:spPr bwMode="auto">
          <a:xfrm>
            <a:off x="318473" y="3815959"/>
            <a:ext cx="7921621" cy="608048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9" name="Rectangle 10"/>
          <p:cNvSpPr>
            <a:spLocks noChangeArrowheads="1"/>
          </p:cNvSpPr>
          <p:nvPr userDrawn="1"/>
        </p:nvSpPr>
        <p:spPr bwMode="auto">
          <a:xfrm>
            <a:off x="318473" y="4539917"/>
            <a:ext cx="7921621" cy="608048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012362909"/>
              </p:ext>
            </p:extLst>
          </p:nvPr>
        </p:nvGraphicFramePr>
        <p:xfrm>
          <a:off x="357458" y="1409179"/>
          <a:ext cx="8112545" cy="3902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Feuille de calcul" r:id="rId3" imgW="8737600" imgH="3416300" progId="Excel.Sheet.8">
                  <p:embed/>
                </p:oleObj>
              </mc:Choice>
              <mc:Fallback>
                <p:oleObj name="Feuille de calcul" r:id="rId3" imgW="8737600" imgH="34163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458" y="1409179"/>
                        <a:ext cx="8112545" cy="39026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onnecteur droit 19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6127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6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ChristineB\Seenk-D\BNPP\2015-05\fon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80" y="2"/>
            <a:ext cx="9001126" cy="684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5069427"/>
            <a:ext cx="9004805" cy="17711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80785" y="4770116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477607"/>
            <a:ext cx="5245333" cy="133127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1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795793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4859355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082306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3" y="5399122"/>
            <a:ext cx="4569337" cy="108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06" y="5578203"/>
            <a:ext cx="3188851" cy="8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7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37225" y="1134417"/>
            <a:ext cx="8327813" cy="4727891"/>
          </a:xfrm>
        </p:spPr>
        <p:txBody>
          <a:bodyPr/>
          <a:lstStyle>
            <a:lvl1pPr>
              <a:defRPr/>
            </a:lvl1pPr>
            <a:lvl2pPr marL="358775" indent="-179388">
              <a:defRPr/>
            </a:lvl2pPr>
            <a:lvl3pPr marL="538163" indent="-182563">
              <a:defRPr/>
            </a:lvl3pPr>
            <a:lvl4pPr marL="719138" indent="-173038">
              <a:defRPr/>
            </a:lvl4pPr>
            <a:lvl5pPr marL="3175" indent="4763">
              <a:defRPr/>
            </a:lvl5pPr>
          </a:lstStyle>
          <a:p>
            <a:pPr lvl="0"/>
            <a:r>
              <a:rPr lang="en-GB" noProof="0" dirty="0" smtClean="0"/>
              <a:t>Level 1</a:t>
            </a:r>
          </a:p>
          <a:p>
            <a:pPr lvl="1"/>
            <a:r>
              <a:rPr lang="en-GB" noProof="0" dirty="0" smtClean="0"/>
              <a:t>Level 2</a:t>
            </a:r>
          </a:p>
          <a:p>
            <a:pPr lvl="2"/>
            <a:r>
              <a:rPr lang="en-GB" noProof="0" dirty="0" smtClean="0"/>
              <a:t>Level 3</a:t>
            </a:r>
          </a:p>
          <a:p>
            <a:pPr lvl="3"/>
            <a:r>
              <a:rPr lang="en-GB" noProof="0" dirty="0" smtClean="0"/>
              <a:t>Level 4</a:t>
            </a:r>
          </a:p>
          <a:p>
            <a:pPr lvl="4"/>
            <a:r>
              <a:rPr lang="en-GB" noProof="0" dirty="0" smtClean="0"/>
              <a:t>Level 5</a:t>
            </a:r>
            <a:endParaRPr lang="en-GB" noProof="0" dirty="0"/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337225" y="115896"/>
            <a:ext cx="8327813" cy="74376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35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029039" y="2155928"/>
            <a:ext cx="6086551" cy="2844484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Part Title</a:t>
            </a:r>
            <a:endParaRPr lang="en-GB" noProof="0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409845" y="1506194"/>
            <a:ext cx="496125" cy="670289"/>
          </a:xfr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0</a:t>
            </a:r>
            <a:endParaRPr lang="en-GB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734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398232" y="690932"/>
            <a:ext cx="7266806" cy="74376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473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398232" y="690932"/>
            <a:ext cx="7266806" cy="74376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381716" y="1654669"/>
            <a:ext cx="7300472" cy="3992164"/>
          </a:xfrm>
        </p:spPr>
        <p:txBody>
          <a:bodyPr lIns="0" anchor="t">
            <a:normAutofit/>
          </a:bodyPr>
          <a:lstStyle>
            <a:lvl1pPr marL="720725" indent="-720725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  <a:tabLst>
                <a:tab pos="2690813" algn="l"/>
              </a:tabLst>
              <a:defRPr sz="3000" b="1" cap="all" baseline="0">
                <a:solidFill>
                  <a:schemeClr val="tx1"/>
                </a:solidFill>
              </a:defRPr>
            </a:lvl1pPr>
            <a:lvl2pPr marL="1073150" indent="-352425">
              <a:buFont typeface="+mj-lt"/>
              <a:buAutoNum type="alphaUcPeriod"/>
              <a:tabLst/>
              <a:defRPr sz="2000" b="1" baseline="0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smtClean="0"/>
              <a:t>Part Title</a:t>
            </a:r>
          </a:p>
          <a:p>
            <a:pPr lvl="1"/>
            <a:r>
              <a:rPr lang="en-GB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0283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4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092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37225" y="98768"/>
            <a:ext cx="8327813" cy="74376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noProof="0" dirty="0" err="1" smtClean="0"/>
              <a:t>Modifiez</a:t>
            </a:r>
            <a:r>
              <a:rPr lang="en-GB" noProof="0" dirty="0" smtClean="0"/>
              <a:t> le style du titre</a:t>
            </a:r>
            <a:endParaRPr lang="en-GB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7225" y="1409179"/>
            <a:ext cx="8327813" cy="445313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15024" y="6379275"/>
            <a:ext cx="1984500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0496" y="6379275"/>
            <a:ext cx="697484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 smtClean="0"/>
              <a:t>|  00/00/0000  |</a:t>
            </a:r>
            <a:endParaRPr lang="en-GB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8990" y="6379275"/>
            <a:ext cx="177188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en-GB" smtClean="0"/>
              <a:pPr>
                <a:defRPr/>
              </a:pPr>
              <a:t>‹Nº›</a:t>
            </a:fld>
            <a:endParaRPr lang="en-GB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337225" y="608690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85" y="6233904"/>
            <a:ext cx="1913683" cy="49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BNPP_CARDIF_BL_Q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21" y="6144171"/>
            <a:ext cx="2719090" cy="6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965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85" r:id="rId2"/>
    <p:sldLayoutId id="2147483677" r:id="rId3"/>
    <p:sldLayoutId id="2147483663" r:id="rId4"/>
    <p:sldLayoutId id="2147483679" r:id="rId5"/>
    <p:sldLayoutId id="2147483686" r:id="rId6"/>
    <p:sldLayoutId id="2147483687" r:id="rId7"/>
    <p:sldLayoutId id="2147483666" r:id="rId8"/>
    <p:sldLayoutId id="2147483680" r:id="rId9"/>
    <p:sldLayoutId id="2147483681" r:id="rId10"/>
    <p:sldLayoutId id="2147483678" r:id="rId11"/>
    <p:sldLayoutId id="2147483682" r:id="rId12"/>
    <p:sldLayoutId id="2147483688" r:id="rId13"/>
    <p:sldLayoutId id="2147483683" r:id="rId14"/>
    <p:sldLayoutId id="2147483684" r:id="rId1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ts val="200"/>
        </a:spcBef>
        <a:buClr>
          <a:schemeClr val="accent4"/>
        </a:buClr>
        <a:buSzPct val="100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79388" algn="l" defTabSz="914400" rtl="0" eaLnBrk="1" latinLnBrk="0" hangingPunct="1">
        <a:spcBef>
          <a:spcPts val="200"/>
        </a:spcBef>
        <a:buClr>
          <a:schemeClr val="accent1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176213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58875" indent="-168275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200"/>
        </a:spcBef>
        <a:buFontTx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37225" y="115896"/>
            <a:ext cx="8327813" cy="74376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noProof="0" dirty="0" err="1" smtClean="0"/>
              <a:t>Modifiez</a:t>
            </a:r>
            <a:r>
              <a:rPr lang="en-GB" noProof="0" dirty="0" smtClean="0"/>
              <a:t> le style du titre</a:t>
            </a:r>
            <a:endParaRPr lang="en-GB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7225" y="1648974"/>
            <a:ext cx="8327813" cy="421333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15024" y="6379275"/>
            <a:ext cx="1984500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905165"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0495" y="6379275"/>
            <a:ext cx="697484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defTabSz="905165"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8990" y="6379275"/>
            <a:ext cx="177188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 defTabSz="905165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905165"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337225" y="608690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logos-01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56" y="6221430"/>
            <a:ext cx="1724817" cy="430948"/>
          </a:xfrm>
          <a:prstGeom prst="rect">
            <a:avLst/>
          </a:prstGeom>
        </p:spPr>
      </p:pic>
      <p:pic>
        <p:nvPicPr>
          <p:cNvPr id="11" name="Imagen 10" descr="logos-02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788" y="6365080"/>
            <a:ext cx="2158502" cy="2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80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hdr="0"/>
  <p:txStyles>
    <p:titleStyle>
      <a:lvl1pPr algn="l" defTabSz="905165" rtl="0" eaLnBrk="1" latinLnBrk="0" hangingPunct="1"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05165" rtl="0" eaLnBrk="1" latinLnBrk="0" hangingPunct="1">
        <a:spcBef>
          <a:spcPts val="198"/>
        </a:spcBef>
        <a:buClr>
          <a:schemeClr val="accent4"/>
        </a:buClr>
        <a:buSzPct val="100000"/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441583" indent="-177576" algn="l" defTabSz="905165" rtl="0" eaLnBrk="1" latinLnBrk="0" hangingPunct="1">
        <a:spcBef>
          <a:spcPts val="198"/>
        </a:spcBef>
        <a:buClr>
          <a:schemeClr val="accent1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96734" indent="-174433" algn="l" defTabSz="905165" rtl="0" eaLnBrk="1" latinLnBrk="0" hangingPunct="1">
        <a:spcBef>
          <a:spcPts val="198"/>
        </a:spcBef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47170" indent="-166575" algn="l" defTabSz="905165" rtl="0" eaLnBrk="1" latinLnBrk="0" hangingPunct="1">
        <a:spcBef>
          <a:spcPts val="198"/>
        </a:spcBef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05165" rtl="0" eaLnBrk="1" latinLnBrk="0" hangingPunct="1">
        <a:spcBef>
          <a:spcPts val="198"/>
        </a:spcBef>
        <a:buFontTx/>
        <a:buNone/>
        <a:defRPr sz="1000" kern="1200">
          <a:solidFill>
            <a:schemeClr val="bg2"/>
          </a:solidFill>
          <a:latin typeface="+mn-lt"/>
          <a:ea typeface="+mn-ea"/>
          <a:cs typeface="+mn-cs"/>
        </a:defRPr>
      </a:lvl5pPr>
      <a:lvl6pPr marL="2489203" indent="-226291" algn="l" defTabSz="905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41785" indent="-226291" algn="l" defTabSz="905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94367" indent="-226291" algn="l" defTabSz="905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6949" indent="-226291" algn="l" defTabSz="905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582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5165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7747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0329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2911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494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8076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0658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co/url?sa=i&amp;rct=j&amp;q=&amp;esrc=s&amp;source=images&amp;cd=&amp;cad=rja&amp;uact=8&amp;ved=0ahUKEwiX7IOd0JDSAhVLRiYKHT7TAPwQjRwIBw&amp;url=http://meganservices.com/about-us.html&amp;bvm=bv.146786187,d.cGw&amp;psig=AFQjCNGSd9kNZhzKwPsOtQHbIM92Kyq7kw&amp;ust=1487197395849134" TargetMode="External"/><Relationship Id="rId2" Type="http://schemas.openxmlformats.org/officeDocument/2006/relationships/hyperlink" Target="http://www.google.com.co/url?sa=i&amp;rct=j&amp;q=&amp;esrc=s&amp;source=images&amp;cd=&amp;cad=rja&amp;uact=8&amp;ved=0ahUKEwiUg72B0JDSAhUK8CYKHZYyCvIQjRwIBw&amp;url=http://infosoc.haifa.ac.il/index.php/he/members/researchers/361-assaf-thon&amp;bvm=bv.146786187,d.cGw&amp;psig=AFQjCNEmu9yhZP98l1ePA26jfyEm46EwdA&amp;ust=1487197346998440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1</a:t>
            </a:fld>
            <a:endParaRPr lang="en-GB" noProof="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404921" y="179909"/>
            <a:ext cx="8191284" cy="574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2400" b="1" dirty="0" smtClean="0">
                <a:solidFill>
                  <a:schemeClr val="accent4"/>
                </a:solidFill>
                <a:latin typeface="BNPP Sans" pitchFamily="50" charset="0"/>
              </a:rPr>
              <a:t>Nuestro </a:t>
            </a:r>
            <a:r>
              <a:rPr lang="es-PE" sz="2400" b="1" dirty="0" err="1" smtClean="0">
                <a:solidFill>
                  <a:schemeClr val="accent4"/>
                </a:solidFill>
                <a:latin typeface="BNPP Sans" pitchFamily="50" charset="0"/>
              </a:rPr>
              <a:t>expertise</a:t>
            </a:r>
            <a:r>
              <a:rPr lang="es-PE" sz="2400" b="1" dirty="0" smtClean="0">
                <a:solidFill>
                  <a:schemeClr val="accent4"/>
                </a:solidFill>
                <a:latin typeface="BNPP Sans" pitchFamily="50" charset="0"/>
              </a:rPr>
              <a:t> nos permite transformar el negocio para aprovechar las nuevas tendencias en el mercado  </a:t>
            </a:r>
            <a:endParaRPr lang="es-PE" sz="2400" b="1" dirty="0" smtClean="0">
              <a:solidFill>
                <a:schemeClr val="accent4"/>
              </a:solidFill>
              <a:latin typeface="BNPP Sans" pitchFamily="50" charset="0"/>
            </a:endParaRPr>
          </a:p>
        </p:txBody>
      </p:sp>
      <p:grpSp>
        <p:nvGrpSpPr>
          <p:cNvPr id="24" name="23 Grupo"/>
          <p:cNvGrpSpPr/>
          <p:nvPr/>
        </p:nvGrpSpPr>
        <p:grpSpPr>
          <a:xfrm>
            <a:off x="46145" y="3852317"/>
            <a:ext cx="4233823" cy="1440160"/>
            <a:chOff x="-3986928" y="1052738"/>
            <a:chExt cx="4233823" cy="1783012"/>
          </a:xfrm>
        </p:grpSpPr>
        <p:sp>
          <p:nvSpPr>
            <p:cNvPr id="25" name="24 CuadroTexto"/>
            <p:cNvSpPr txBox="1"/>
            <p:nvPr/>
          </p:nvSpPr>
          <p:spPr>
            <a:xfrm>
              <a:off x="-3929569" y="1260029"/>
              <a:ext cx="4048948" cy="13209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just">
                <a:lnSpc>
                  <a:spcPct val="120000"/>
                </a:lnSpc>
              </a:pPr>
              <a:endParaRPr lang="es-PE" sz="1200" dirty="0">
                <a:latin typeface="BNPP Sans" pitchFamily="50" charset="0"/>
              </a:endParaRP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es-PE" sz="1100" dirty="0" smtClean="0">
                  <a:latin typeface="BNPP Sans" pitchFamily="50" charset="0"/>
                </a:rPr>
                <a:t>Crecimiento de venta  por E Commerce</a:t>
              </a: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es-PE" sz="1100" dirty="0" smtClean="0">
                  <a:latin typeface="BNPP Sans" pitchFamily="50" charset="0"/>
                </a:rPr>
                <a:t>Desarrollo del canal digital y </a:t>
              </a:r>
              <a:r>
                <a:rPr lang="es-PE" sz="1100" dirty="0" err="1">
                  <a:latin typeface="BNPP Sans" pitchFamily="50" charset="0"/>
                </a:rPr>
                <a:t>o</a:t>
              </a:r>
              <a:r>
                <a:rPr lang="es-PE" sz="1100" dirty="0" err="1" smtClean="0">
                  <a:latin typeface="BNPP Sans" pitchFamily="50" charset="0"/>
                </a:rPr>
                <a:t>mnicanalidad</a:t>
              </a:r>
              <a:endParaRPr lang="es-PE" sz="1100" dirty="0" smtClean="0">
                <a:latin typeface="BNPP Sans" pitchFamily="50" charset="0"/>
              </a:endParaRP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es-PE" sz="1100" dirty="0" smtClean="0">
                  <a:latin typeface="BNPP Sans" pitchFamily="50" charset="0"/>
                </a:rPr>
                <a:t>Marcas de electro empezando a ofrecer GEX propia</a:t>
              </a: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es-PE" sz="1100" dirty="0" smtClean="0">
                  <a:latin typeface="BNPP Sans" pitchFamily="50" charset="0"/>
                </a:rPr>
                <a:t>Consumidor más exigente y con nuevos hábitos de compra. </a:t>
              </a: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es-PE" sz="1100" dirty="0" smtClean="0">
                  <a:latin typeface="BNPP Sans" pitchFamily="50" charset="0"/>
                </a:rPr>
                <a:t>Negocio de GEX se mantiene sin cambios desde hace 20 años</a:t>
              </a:r>
              <a:endParaRPr lang="es-PE" sz="1100" dirty="0">
                <a:latin typeface="BNPP Sans" pitchFamily="50" charset="0"/>
              </a:endParaRP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endParaRPr lang="es-PE" sz="1200" dirty="0" smtClean="0">
                <a:latin typeface="BNPP Sans" pitchFamily="50" charset="0"/>
              </a:endParaRPr>
            </a:p>
          </p:txBody>
        </p:sp>
        <p:sp>
          <p:nvSpPr>
            <p:cNvPr id="26" name="25 Rectángulo"/>
            <p:cNvSpPr/>
            <p:nvPr/>
          </p:nvSpPr>
          <p:spPr>
            <a:xfrm>
              <a:off x="-3986928" y="1184655"/>
              <a:ext cx="4233823" cy="16510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26 Rectángulo"/>
            <p:cNvSpPr/>
            <p:nvPr/>
          </p:nvSpPr>
          <p:spPr>
            <a:xfrm>
              <a:off x="-3065473" y="1052738"/>
              <a:ext cx="1979024" cy="2947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-3137481" y="1100548"/>
              <a:ext cx="2201601" cy="874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s-PE" sz="1400" b="1" dirty="0" err="1" smtClean="0">
                  <a:latin typeface="BNPP Sans" pitchFamily="50" charset="0"/>
                </a:rPr>
                <a:t>Highlights</a:t>
              </a:r>
              <a:r>
                <a:rPr lang="es-PE" sz="1400" b="1" dirty="0" smtClean="0">
                  <a:latin typeface="BNPP Sans" pitchFamily="50" charset="0"/>
                </a:rPr>
                <a:t> del mercado</a:t>
              </a: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4398670" y="3924325"/>
            <a:ext cx="4233823" cy="2022956"/>
            <a:chOff x="257285" y="3053497"/>
            <a:chExt cx="4233823" cy="2166972"/>
          </a:xfrm>
        </p:grpSpPr>
        <p:sp>
          <p:nvSpPr>
            <p:cNvPr id="29" name="28 Rectángulo"/>
            <p:cNvSpPr/>
            <p:nvPr/>
          </p:nvSpPr>
          <p:spPr>
            <a:xfrm>
              <a:off x="1286914" y="3053497"/>
              <a:ext cx="1933501" cy="2947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0" name="29 Grupo"/>
            <p:cNvGrpSpPr/>
            <p:nvPr/>
          </p:nvGrpSpPr>
          <p:grpSpPr>
            <a:xfrm>
              <a:off x="257285" y="3109067"/>
              <a:ext cx="4233823" cy="2111402"/>
              <a:chOff x="-3981733" y="3541115"/>
              <a:chExt cx="4233823" cy="2111402"/>
            </a:xfrm>
          </p:grpSpPr>
          <p:sp>
            <p:nvSpPr>
              <p:cNvPr id="31" name="30 CuadroTexto"/>
              <p:cNvSpPr txBox="1"/>
              <p:nvPr/>
            </p:nvSpPr>
            <p:spPr>
              <a:xfrm>
                <a:off x="-3889296" y="3770962"/>
                <a:ext cx="4048948" cy="1737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es-PE" sz="1100" dirty="0" smtClean="0">
                    <a:latin typeface="BNPP Sans" pitchFamily="50" charset="0"/>
                  </a:rPr>
                  <a:t>Rediseño y transformación del negocio</a:t>
                </a: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es-PE" sz="1100" dirty="0" smtClean="0">
                    <a:latin typeface="BNPP Sans" pitchFamily="50" charset="0"/>
                  </a:rPr>
                  <a:t>Venta mas ágil  y sencilla en punto (app de ventas, </a:t>
                </a:r>
                <a:r>
                  <a:rPr lang="es-PE" sz="1100" dirty="0" err="1" smtClean="0">
                    <a:latin typeface="BNPP Sans" pitchFamily="50" charset="0"/>
                  </a:rPr>
                  <a:t>paper</a:t>
                </a:r>
                <a:r>
                  <a:rPr lang="es-PE" sz="1100" dirty="0" smtClean="0">
                    <a:latin typeface="BNPP Sans" pitchFamily="50" charset="0"/>
                  </a:rPr>
                  <a:t> </a:t>
                </a:r>
                <a:r>
                  <a:rPr lang="es-PE" sz="1100" dirty="0" err="1" smtClean="0">
                    <a:latin typeface="BNPP Sans" pitchFamily="50" charset="0"/>
                  </a:rPr>
                  <a:t>less</a:t>
                </a:r>
                <a:r>
                  <a:rPr lang="es-PE" sz="1100" dirty="0" smtClean="0">
                    <a:latin typeface="BNPP Sans" pitchFamily="50" charset="0"/>
                  </a:rPr>
                  <a:t>, tracking de metas y cumplimiento)</a:t>
                </a: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es-PE" sz="1100" dirty="0" smtClean="0">
                    <a:latin typeface="BNPP Sans" pitchFamily="50" charset="0"/>
                  </a:rPr>
                  <a:t>Impulso a nuevos canales de </a:t>
                </a:r>
                <a:r>
                  <a:rPr lang="es-PE" sz="1100" dirty="0" err="1" smtClean="0">
                    <a:latin typeface="BNPP Sans" pitchFamily="50" charset="0"/>
                  </a:rPr>
                  <a:t>vental</a:t>
                </a:r>
                <a:r>
                  <a:rPr lang="es-PE" sz="1100" dirty="0" smtClean="0">
                    <a:latin typeface="BNPP Sans" pitchFamily="50" charset="0"/>
                  </a:rPr>
                  <a:t> ( Digital)</a:t>
                </a: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es-PE" sz="1100" dirty="0" smtClean="0">
                    <a:latin typeface="BNPP Sans" pitchFamily="50" charset="0"/>
                  </a:rPr>
                  <a:t>Contacto  personalizado y permanente con el cliente a través de un plan de comunicación </a:t>
                </a: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es-PE" sz="1100" dirty="0" smtClean="0">
                    <a:latin typeface="BNPP Sans" pitchFamily="50" charset="0"/>
                  </a:rPr>
                  <a:t>Desarrollo de </a:t>
                </a:r>
                <a:r>
                  <a:rPr lang="es-PE" sz="1100" dirty="0" err="1" smtClean="0">
                    <a:latin typeface="BNPP Sans" pitchFamily="50" charset="0"/>
                  </a:rPr>
                  <a:t>omnicanalidad</a:t>
                </a:r>
                <a:r>
                  <a:rPr lang="es-PE" sz="1100" dirty="0" smtClean="0">
                    <a:latin typeface="BNPP Sans" pitchFamily="50" charset="0"/>
                  </a:rPr>
                  <a:t> </a:t>
                </a: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es-PE" sz="1100" dirty="0" smtClean="0">
                    <a:latin typeface="BNPP Sans" pitchFamily="50" charset="0"/>
                  </a:rPr>
                  <a:t>Acciones orientadas a mejorar la </a:t>
                </a:r>
                <a:r>
                  <a:rPr lang="es-PE" sz="1100" dirty="0" smtClean="0">
                    <a:latin typeface="BNPP Sans" pitchFamily="50" charset="0"/>
                  </a:rPr>
                  <a:t>UX</a:t>
                </a: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endParaRPr lang="es-PE" sz="1200" dirty="0" smtClean="0">
                  <a:latin typeface="BNPP Sans" pitchFamily="50" charset="0"/>
                </a:endParaRPr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-3981733" y="3541115"/>
                <a:ext cx="4233823" cy="2111402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36 Rectángulo"/>
            <p:cNvSpPr/>
            <p:nvPr/>
          </p:nvSpPr>
          <p:spPr>
            <a:xfrm>
              <a:off x="1054893" y="3053497"/>
              <a:ext cx="1933501" cy="2947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8" name="37 CuadroTexto"/>
            <p:cNvSpPr txBox="1"/>
            <p:nvPr/>
          </p:nvSpPr>
          <p:spPr>
            <a:xfrm>
              <a:off x="1032550" y="3060229"/>
              <a:ext cx="1925197" cy="1473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s-PE" sz="1200" b="1" dirty="0" smtClean="0">
                  <a:latin typeface="BNPP Sans" pitchFamily="50" charset="0"/>
                </a:rPr>
                <a:t>Estrategias de negocio</a:t>
              </a:r>
            </a:p>
          </p:txBody>
        </p:sp>
      </p:grpSp>
      <p:graphicFrame>
        <p:nvGraphicFramePr>
          <p:cNvPr id="40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91132"/>
              </p:ext>
            </p:extLst>
          </p:nvPr>
        </p:nvGraphicFramePr>
        <p:xfrm>
          <a:off x="4763749" y="1239972"/>
          <a:ext cx="3810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478594"/>
              </p:ext>
            </p:extLst>
          </p:nvPr>
        </p:nvGraphicFramePr>
        <p:xfrm>
          <a:off x="328138" y="1258094"/>
          <a:ext cx="3810000" cy="2162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16 Elipse"/>
          <p:cNvSpPr/>
          <p:nvPr/>
        </p:nvSpPr>
        <p:spPr>
          <a:xfrm>
            <a:off x="7081217" y="3494890"/>
            <a:ext cx="1368152" cy="79208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900" b="1" dirty="0" smtClean="0">
                <a:solidFill>
                  <a:schemeClr val="tx1"/>
                </a:solidFill>
              </a:rPr>
              <a:t>Participación:4.5%</a:t>
            </a:r>
            <a:endParaRPr lang="es-ES" sz="9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888426" y="4134038"/>
            <a:ext cx="1123598" cy="1871919"/>
          </a:xfrm>
          <a:prstGeom prst="rect">
            <a:avLst/>
          </a:prstGeom>
          <a:solidFill>
            <a:srgbClr val="F0F05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151051" y="6365080"/>
            <a:ext cx="177188" cy="179542"/>
          </a:xfrm>
        </p:spPr>
        <p:txBody>
          <a:bodyPr/>
          <a:lstStyle/>
          <a:p>
            <a:fld id="{E72AB0BC-3107-4FC2-88A7-35DBBFB377AE}" type="slidenum">
              <a:rPr lang="en-GB" altLang="fr-FR" smtClean="0">
                <a:solidFill>
                  <a:srgbClr val="000000"/>
                </a:solidFill>
              </a:rPr>
              <a:pPr/>
              <a:t>10</a:t>
            </a:fld>
            <a:endParaRPr lang="en-GB" altLang="fr-FR" dirty="0">
              <a:solidFill>
                <a:srgbClr val="000000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879651" y="3060807"/>
            <a:ext cx="1132373" cy="1014498"/>
          </a:xfrm>
          <a:prstGeom prst="rect">
            <a:avLst/>
          </a:prstGeom>
          <a:solidFill>
            <a:srgbClr val="E6A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879651" y="2486548"/>
            <a:ext cx="1132373" cy="5027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879651" y="2120568"/>
            <a:ext cx="1132373" cy="29415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6093319" y="5128733"/>
            <a:ext cx="1134126" cy="897708"/>
          </a:xfrm>
          <a:prstGeom prst="rect">
            <a:avLst/>
          </a:prstGeom>
          <a:solidFill>
            <a:srgbClr val="F0F05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6097243" y="3724626"/>
            <a:ext cx="1130869" cy="1347610"/>
          </a:xfrm>
          <a:prstGeom prst="rect">
            <a:avLst/>
          </a:prstGeom>
          <a:solidFill>
            <a:srgbClr val="E6A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097242" y="2682999"/>
            <a:ext cx="1134126" cy="9527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6089395" y="2120567"/>
            <a:ext cx="1141973" cy="43780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3" name="AutoShape 4" descr="Resultado de imagen para icono muñequito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53144" y="-577961"/>
            <a:ext cx="1200150" cy="12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0507" tIns="45253" rIns="90507" bIns="45253" numCol="1" anchor="t" anchorCtr="0" compatLnSpc="1">
            <a:prstTxWarp prst="textNoShape">
              <a:avLst/>
            </a:prstTxWarp>
          </a:bodyPr>
          <a:lstStyle/>
          <a:p>
            <a:pPr defTabSz="905072"/>
            <a:endParaRPr lang="es-CO">
              <a:solidFill>
                <a:srgbClr val="FFFFFF"/>
              </a:solidFill>
            </a:endParaRPr>
          </a:p>
        </p:txBody>
      </p:sp>
      <p:sp>
        <p:nvSpPr>
          <p:cNvPr id="4" name="AutoShape 6" descr="Resultado de imagen para icono muñequito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303163" y="-425949"/>
            <a:ext cx="1200150" cy="12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0507" tIns="45253" rIns="90507" bIns="45253" numCol="1" anchor="t" anchorCtr="0" compatLnSpc="1">
            <a:prstTxWarp prst="textNoShape">
              <a:avLst/>
            </a:prstTxWarp>
          </a:bodyPr>
          <a:lstStyle/>
          <a:p>
            <a:pPr defTabSz="905072"/>
            <a:endParaRPr lang="es-CO">
              <a:solidFill>
                <a:srgbClr val="FFFFFF"/>
              </a:solidFill>
            </a:endParaRPr>
          </a:p>
        </p:txBody>
      </p:sp>
      <p:pic>
        <p:nvPicPr>
          <p:cNvPr id="21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651" y="385949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3029" y="383055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5089" y="3124696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733" y="312469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1195" y="312149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9856" y="312469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1483" y="336119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7247" y="357270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109" y="3842349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616" y="385155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1679" y="334878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8600" y="334878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6171" y="33570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8977" y="33570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936" y="334878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1228" y="358055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0223" y="385155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027" y="3825519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5887" y="358384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1482" y="358384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4975" y="3592639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3392" y="359327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207" y="2771791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8432" y="276659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941" y="276557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972" y="25497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2153" y="25497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604" y="25497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9345" y="25497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1152" y="2764826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4309" y="220786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941" y="219925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472" y="219925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120 CuadroTexto"/>
          <p:cNvSpPr txBox="1"/>
          <p:nvPr/>
        </p:nvSpPr>
        <p:spPr>
          <a:xfrm>
            <a:off x="1720046" y="1844966"/>
            <a:ext cx="1433742" cy="215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072"/>
            <a:r>
              <a:rPr lang="es-CO" sz="1400" dirty="0">
                <a:solidFill>
                  <a:srgbClr val="000000"/>
                </a:solidFill>
                <a:latin typeface="BNPP Sans" pitchFamily="50" charset="0"/>
              </a:rPr>
              <a:t>Mes Inicial</a:t>
            </a:r>
          </a:p>
        </p:txBody>
      </p:sp>
      <p:pic>
        <p:nvPicPr>
          <p:cNvPr id="43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5089" y="419584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7737" y="419584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592" y="492031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8141" y="492031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4321" y="492031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6773" y="492031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1428" y="438808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328" y="438808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0386" y="419758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3034" y="4197588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5492" y="514406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3041" y="514406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9221" y="514406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672" y="514406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264" y="441754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800" y="4632676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801" y="556673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1724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5492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3041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9221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672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800" y="442590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2515" y="492445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592" y="580387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8432" y="5792476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5492" y="556639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3041" y="556639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2286" y="5795601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672" y="556639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8683" y="579875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8683" y="556673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2839" y="579014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592" y="4415419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323" y="463301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0871" y="463301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7051" y="463301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9503" y="463301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256" y="512873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579 CuadroTexto"/>
          <p:cNvSpPr txBox="1"/>
          <p:nvPr/>
        </p:nvSpPr>
        <p:spPr>
          <a:xfrm>
            <a:off x="5967917" y="1840127"/>
            <a:ext cx="1433742" cy="215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072"/>
            <a:r>
              <a:rPr lang="es-CO" sz="1400" dirty="0">
                <a:solidFill>
                  <a:srgbClr val="000000"/>
                </a:solidFill>
                <a:latin typeface="BNPP Sans" pitchFamily="50" charset="0"/>
              </a:rPr>
              <a:t>Mes 5</a:t>
            </a:r>
          </a:p>
        </p:txBody>
      </p:sp>
      <p:sp>
        <p:nvSpPr>
          <p:cNvPr id="273" name="272 CuadroTexto"/>
          <p:cNvSpPr txBox="1"/>
          <p:nvPr/>
        </p:nvSpPr>
        <p:spPr>
          <a:xfrm rot="16200000">
            <a:off x="-472762" y="3368837"/>
            <a:ext cx="2524119" cy="7595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072"/>
            <a:r>
              <a:rPr lang="es-CO" sz="1200" b="1" dirty="0">
                <a:solidFill>
                  <a:srgbClr val="000000"/>
                </a:solidFill>
                <a:latin typeface="BNPP Sans" pitchFamily="50" charset="0"/>
              </a:rPr>
              <a:t>Número de </a:t>
            </a:r>
          </a:p>
          <a:p>
            <a:pPr algn="ctr" defTabSz="905072"/>
            <a:r>
              <a:rPr lang="es-CO" sz="1200" b="1" dirty="0">
                <a:solidFill>
                  <a:srgbClr val="000000"/>
                </a:solidFill>
                <a:latin typeface="BNPP Sans" pitchFamily="50" charset="0"/>
              </a:rPr>
              <a:t> Asesor  / Mes</a:t>
            </a:r>
          </a:p>
        </p:txBody>
      </p:sp>
      <p:sp>
        <p:nvSpPr>
          <p:cNvPr id="275" name="Rectangle 2"/>
          <p:cNvSpPr>
            <a:spLocks noGrp="1" noChangeArrowheads="1"/>
          </p:cNvSpPr>
          <p:nvPr>
            <p:ph type="title"/>
          </p:nvPr>
        </p:nvSpPr>
        <p:spPr>
          <a:xfrm>
            <a:off x="318473" y="90816"/>
            <a:ext cx="8595239" cy="743765"/>
          </a:xfrm>
        </p:spPr>
        <p:txBody>
          <a:bodyPr>
            <a:noAutofit/>
          </a:bodyPr>
          <a:lstStyle/>
          <a:p>
            <a:r>
              <a:rPr lang="es-CO" altLang="fr-FR" sz="2400" dirty="0">
                <a:latin typeface="BNPP Sans" pitchFamily="50" charset="0"/>
              </a:rPr>
              <a:t>La capacitación y seguimiento de ventas, lleva al cumplimiento de la meta</a:t>
            </a:r>
          </a:p>
        </p:txBody>
      </p:sp>
      <p:sp>
        <p:nvSpPr>
          <p:cNvPr id="323" name="322 CuadroTexto"/>
          <p:cNvSpPr txBox="1"/>
          <p:nvPr/>
        </p:nvSpPr>
        <p:spPr>
          <a:xfrm rot="5400000">
            <a:off x="5215541" y="5132785"/>
            <a:ext cx="682062" cy="867896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BNPP Sans" pitchFamily="50" charset="0"/>
              </a:rPr>
              <a:t>PRIORIDAD</a:t>
            </a:r>
          </a:p>
        </p:txBody>
      </p:sp>
      <p:sp>
        <p:nvSpPr>
          <p:cNvPr id="324" name="323 CuadroTexto"/>
          <p:cNvSpPr txBox="1"/>
          <p:nvPr/>
        </p:nvSpPr>
        <p:spPr>
          <a:xfrm rot="5400000">
            <a:off x="5241546" y="3941354"/>
            <a:ext cx="682062" cy="88813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BNPP Sans" pitchFamily="50" charset="0"/>
              </a:rPr>
              <a:t>APOYO A</a:t>
            </a:r>
            <a:r>
              <a:rPr lang="es-CO" sz="1100" dirty="0">
                <a:solidFill>
                  <a:srgbClr val="000000"/>
                </a:solidFill>
                <a:latin typeface="BNPP Sans" pitchFamily="50" charset="0"/>
              </a:rPr>
              <a:t> </a:t>
            </a:r>
            <a:r>
              <a:rPr lang="es-CO" sz="1100" b="1" dirty="0">
                <a:solidFill>
                  <a:srgbClr val="000000"/>
                </a:solidFill>
                <a:latin typeface="BNPP Sans" pitchFamily="50" charset="0"/>
              </a:rPr>
              <a:t>JEFATURA</a:t>
            </a:r>
          </a:p>
        </p:txBody>
      </p:sp>
      <p:sp>
        <p:nvSpPr>
          <p:cNvPr id="325" name="324 CuadroTexto"/>
          <p:cNvSpPr txBox="1"/>
          <p:nvPr/>
        </p:nvSpPr>
        <p:spPr>
          <a:xfrm rot="5400000">
            <a:off x="5276425" y="2850981"/>
            <a:ext cx="682062" cy="699350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000" b="1" dirty="0">
                <a:solidFill>
                  <a:srgbClr val="000000"/>
                </a:solidFill>
                <a:latin typeface="BNPP Sans" pitchFamily="50" charset="0"/>
              </a:rPr>
              <a:t>REFUERZO</a:t>
            </a:r>
          </a:p>
        </p:txBody>
      </p:sp>
      <p:sp>
        <p:nvSpPr>
          <p:cNvPr id="326" name="325 CuadroTexto"/>
          <p:cNvSpPr txBox="1"/>
          <p:nvPr/>
        </p:nvSpPr>
        <p:spPr>
          <a:xfrm rot="5400000">
            <a:off x="5268682" y="1876520"/>
            <a:ext cx="607384" cy="97522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000" b="1" dirty="0">
                <a:solidFill>
                  <a:srgbClr val="000000"/>
                </a:solidFill>
                <a:latin typeface="BNPP Sans" pitchFamily="50" charset="0"/>
              </a:rPr>
              <a:t>FIDELIZACIÓN</a:t>
            </a:r>
          </a:p>
        </p:txBody>
      </p:sp>
      <p:sp>
        <p:nvSpPr>
          <p:cNvPr id="328" name="327 CuadroTexto"/>
          <p:cNvSpPr txBox="1"/>
          <p:nvPr/>
        </p:nvSpPr>
        <p:spPr>
          <a:xfrm rot="5400000">
            <a:off x="1049338" y="4476547"/>
            <a:ext cx="682062" cy="867896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BNPP Sans" pitchFamily="50" charset="0"/>
              </a:rPr>
              <a:t>PRIORIDAD</a:t>
            </a:r>
          </a:p>
        </p:txBody>
      </p:sp>
      <p:sp>
        <p:nvSpPr>
          <p:cNvPr id="329" name="328 CuadroTexto"/>
          <p:cNvSpPr txBox="1"/>
          <p:nvPr/>
        </p:nvSpPr>
        <p:spPr>
          <a:xfrm rot="5400000">
            <a:off x="1059455" y="3100239"/>
            <a:ext cx="682062" cy="88813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BNPP Sans" pitchFamily="50" charset="0"/>
              </a:rPr>
              <a:t>APOYO A JEFATURA</a:t>
            </a:r>
          </a:p>
        </p:txBody>
      </p:sp>
      <p:sp>
        <p:nvSpPr>
          <p:cNvPr id="330" name="329 CuadroTexto"/>
          <p:cNvSpPr txBox="1"/>
          <p:nvPr/>
        </p:nvSpPr>
        <p:spPr>
          <a:xfrm rot="5400000">
            <a:off x="1035946" y="2363771"/>
            <a:ext cx="682062" cy="699350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BNPP Sans" pitchFamily="50" charset="0"/>
              </a:rPr>
              <a:t>REFUERZO</a:t>
            </a:r>
          </a:p>
        </p:txBody>
      </p:sp>
      <p:sp>
        <p:nvSpPr>
          <p:cNvPr id="365" name="364 CuadroTexto"/>
          <p:cNvSpPr txBox="1"/>
          <p:nvPr/>
        </p:nvSpPr>
        <p:spPr>
          <a:xfrm rot="5400000">
            <a:off x="1086592" y="1783463"/>
            <a:ext cx="607384" cy="97522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BNPP Sans" pitchFamily="50" charset="0"/>
              </a:rPr>
              <a:t>FIDELIZACIÓN</a:t>
            </a:r>
          </a:p>
        </p:txBody>
      </p:sp>
      <p:sp>
        <p:nvSpPr>
          <p:cNvPr id="256" name="255 Elipse"/>
          <p:cNvSpPr/>
          <p:nvPr/>
        </p:nvSpPr>
        <p:spPr>
          <a:xfrm>
            <a:off x="2967820" y="3331407"/>
            <a:ext cx="611264" cy="404360"/>
          </a:xfrm>
          <a:prstGeom prst="ellipse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480</a:t>
            </a:r>
          </a:p>
        </p:txBody>
      </p:sp>
      <p:sp>
        <p:nvSpPr>
          <p:cNvPr id="257" name="256 Elipse"/>
          <p:cNvSpPr/>
          <p:nvPr/>
        </p:nvSpPr>
        <p:spPr>
          <a:xfrm>
            <a:off x="2967823" y="2625722"/>
            <a:ext cx="611263" cy="3470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170</a:t>
            </a:r>
          </a:p>
        </p:txBody>
      </p:sp>
      <p:sp>
        <p:nvSpPr>
          <p:cNvPr id="258" name="257 Elipse"/>
          <p:cNvSpPr/>
          <p:nvPr/>
        </p:nvSpPr>
        <p:spPr>
          <a:xfrm>
            <a:off x="2986759" y="2120567"/>
            <a:ext cx="592326" cy="3615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70</a:t>
            </a:r>
          </a:p>
        </p:txBody>
      </p:sp>
      <p:sp>
        <p:nvSpPr>
          <p:cNvPr id="259" name="258 CuadroTexto"/>
          <p:cNvSpPr txBox="1"/>
          <p:nvPr/>
        </p:nvSpPr>
        <p:spPr>
          <a:xfrm>
            <a:off x="3686519" y="4210340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52%</a:t>
            </a:r>
          </a:p>
        </p:txBody>
      </p:sp>
      <p:sp>
        <p:nvSpPr>
          <p:cNvPr id="261" name="260 CuadroTexto"/>
          <p:cNvSpPr txBox="1"/>
          <p:nvPr/>
        </p:nvSpPr>
        <p:spPr>
          <a:xfrm>
            <a:off x="3649258" y="2639368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11</a:t>
            </a:r>
            <a:r>
              <a:rPr lang="es-PE" sz="1000" dirty="0">
                <a:solidFill>
                  <a:srgbClr val="000000"/>
                </a:solidFill>
                <a:latin typeface="BNPP Sans" pitchFamily="50" charset="0"/>
              </a:rPr>
              <a:t>%</a:t>
            </a:r>
          </a:p>
        </p:txBody>
      </p:sp>
      <p:sp>
        <p:nvSpPr>
          <p:cNvPr id="262" name="261 CuadroTexto"/>
          <p:cNvSpPr txBox="1"/>
          <p:nvPr/>
        </p:nvSpPr>
        <p:spPr>
          <a:xfrm>
            <a:off x="3646215" y="2169122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5%</a:t>
            </a:r>
          </a:p>
        </p:txBody>
      </p:sp>
      <p:sp>
        <p:nvSpPr>
          <p:cNvPr id="283" name="282 Elipse"/>
          <p:cNvSpPr/>
          <p:nvPr/>
        </p:nvSpPr>
        <p:spPr>
          <a:xfrm>
            <a:off x="7246631" y="5319387"/>
            <a:ext cx="611263" cy="420551"/>
          </a:xfrm>
          <a:prstGeom prst="ellipse">
            <a:avLst/>
          </a:prstGeom>
          <a:solidFill>
            <a:srgbClr val="F0F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480</a:t>
            </a:r>
          </a:p>
        </p:txBody>
      </p:sp>
      <p:sp>
        <p:nvSpPr>
          <p:cNvPr id="284" name="283 Elipse"/>
          <p:cNvSpPr/>
          <p:nvPr/>
        </p:nvSpPr>
        <p:spPr>
          <a:xfrm>
            <a:off x="7227917" y="4097503"/>
            <a:ext cx="611264" cy="404360"/>
          </a:xfrm>
          <a:prstGeom prst="ellipse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600</a:t>
            </a:r>
          </a:p>
        </p:txBody>
      </p:sp>
      <p:sp>
        <p:nvSpPr>
          <p:cNvPr id="285" name="284 Elipse"/>
          <p:cNvSpPr/>
          <p:nvPr/>
        </p:nvSpPr>
        <p:spPr>
          <a:xfrm>
            <a:off x="7227917" y="2995765"/>
            <a:ext cx="611263" cy="3470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350</a:t>
            </a:r>
          </a:p>
        </p:txBody>
      </p:sp>
      <p:sp>
        <p:nvSpPr>
          <p:cNvPr id="286" name="285 Elipse"/>
          <p:cNvSpPr/>
          <p:nvPr/>
        </p:nvSpPr>
        <p:spPr>
          <a:xfrm>
            <a:off x="7246855" y="2193661"/>
            <a:ext cx="592326" cy="3615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100</a:t>
            </a:r>
          </a:p>
        </p:txBody>
      </p:sp>
      <p:sp>
        <p:nvSpPr>
          <p:cNvPr id="287" name="286 CuadroTexto"/>
          <p:cNvSpPr txBox="1"/>
          <p:nvPr/>
        </p:nvSpPr>
        <p:spPr>
          <a:xfrm>
            <a:off x="7894462" y="5329806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30%</a:t>
            </a:r>
          </a:p>
        </p:txBody>
      </p:sp>
      <p:sp>
        <p:nvSpPr>
          <p:cNvPr id="288" name="287 CuadroTexto"/>
          <p:cNvSpPr txBox="1"/>
          <p:nvPr/>
        </p:nvSpPr>
        <p:spPr>
          <a:xfrm>
            <a:off x="7862807" y="4050052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40</a:t>
            </a:r>
            <a:r>
              <a:rPr lang="es-PE" sz="1000" dirty="0">
                <a:solidFill>
                  <a:srgbClr val="000000"/>
                </a:solidFill>
                <a:latin typeface="BNPP Sans" pitchFamily="50" charset="0"/>
              </a:rPr>
              <a:t>%</a:t>
            </a:r>
          </a:p>
        </p:txBody>
      </p:sp>
      <p:sp>
        <p:nvSpPr>
          <p:cNvPr id="289" name="288 CuadroTexto"/>
          <p:cNvSpPr txBox="1"/>
          <p:nvPr/>
        </p:nvSpPr>
        <p:spPr>
          <a:xfrm>
            <a:off x="7799047" y="3009412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23</a:t>
            </a:r>
            <a:r>
              <a:rPr lang="es-PE" sz="1000" dirty="0">
                <a:solidFill>
                  <a:srgbClr val="000000"/>
                </a:solidFill>
                <a:latin typeface="BNPP Sans" pitchFamily="50" charset="0"/>
              </a:rPr>
              <a:t>%</a:t>
            </a:r>
          </a:p>
        </p:txBody>
      </p:sp>
      <p:sp>
        <p:nvSpPr>
          <p:cNvPr id="290" name="289 CuadroTexto"/>
          <p:cNvSpPr txBox="1"/>
          <p:nvPr/>
        </p:nvSpPr>
        <p:spPr>
          <a:xfrm>
            <a:off x="7862596" y="2173176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7%</a:t>
            </a:r>
          </a:p>
        </p:txBody>
      </p:sp>
      <p:sp>
        <p:nvSpPr>
          <p:cNvPr id="291" name="290 Elipse"/>
          <p:cNvSpPr/>
          <p:nvPr/>
        </p:nvSpPr>
        <p:spPr>
          <a:xfrm>
            <a:off x="2941139" y="4159415"/>
            <a:ext cx="611263" cy="420551"/>
          </a:xfrm>
          <a:prstGeom prst="ellipse">
            <a:avLst/>
          </a:prstGeom>
          <a:solidFill>
            <a:srgbClr val="F0F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780</a:t>
            </a:r>
          </a:p>
        </p:txBody>
      </p:sp>
      <p:sp>
        <p:nvSpPr>
          <p:cNvPr id="296" name="295 CuadroTexto"/>
          <p:cNvSpPr txBox="1"/>
          <p:nvPr/>
        </p:nvSpPr>
        <p:spPr>
          <a:xfrm>
            <a:off x="3688970" y="3380902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BNPP Sans" pitchFamily="50" charset="0"/>
              </a:rPr>
              <a:t>32</a:t>
            </a:r>
            <a:r>
              <a:rPr lang="es-PE" sz="1000" dirty="0">
                <a:solidFill>
                  <a:srgbClr val="000000"/>
                </a:solidFill>
                <a:latin typeface="BNPP Sans" pitchFamily="50" charset="0"/>
              </a:rPr>
              <a:t>%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952682" y="978233"/>
            <a:ext cx="7538984" cy="422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Caso de éxi</a:t>
            </a:r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t</a:t>
            </a:r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o:</a:t>
            </a:r>
          </a:p>
          <a:p>
            <a:pPr defTabSz="905072"/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Iniciamos el 1er mes el proceso de capacitación con el </a:t>
            </a:r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16% de vendedores comprometidos </a:t>
            </a:r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con la meta, al 5to mes </a:t>
            </a:r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alcanzamos el 30%</a:t>
            </a:r>
          </a:p>
        </p:txBody>
      </p:sp>
      <p:cxnSp>
        <p:nvCxnSpPr>
          <p:cNvPr id="12" name="11 Conector recto"/>
          <p:cNvCxnSpPr/>
          <p:nvPr/>
        </p:nvCxnSpPr>
        <p:spPr>
          <a:xfrm flipV="1">
            <a:off x="1376976" y="3058388"/>
            <a:ext cx="2278407" cy="27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278 Conector recto"/>
          <p:cNvCxnSpPr/>
          <p:nvPr/>
        </p:nvCxnSpPr>
        <p:spPr>
          <a:xfrm>
            <a:off x="5556571" y="3669235"/>
            <a:ext cx="2368867" cy="11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CuadroTexto"/>
          <p:cNvSpPr txBox="1"/>
          <p:nvPr/>
        </p:nvSpPr>
        <p:spPr>
          <a:xfrm>
            <a:off x="3902042" y="2905680"/>
            <a:ext cx="649631" cy="367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2000" b="1" dirty="0">
                <a:solidFill>
                  <a:srgbClr val="FF0000"/>
                </a:solidFill>
              </a:rPr>
              <a:t>16%</a:t>
            </a:r>
          </a:p>
        </p:txBody>
      </p:sp>
      <p:sp>
        <p:nvSpPr>
          <p:cNvPr id="281" name="280 CuadroTexto"/>
          <p:cNvSpPr txBox="1"/>
          <p:nvPr/>
        </p:nvSpPr>
        <p:spPr>
          <a:xfrm>
            <a:off x="8102526" y="3510978"/>
            <a:ext cx="1006548" cy="367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2400" b="1" dirty="0">
                <a:solidFill>
                  <a:srgbClr val="FF0000"/>
                </a:solidFill>
              </a:rPr>
              <a:t>30%</a:t>
            </a:r>
          </a:p>
        </p:txBody>
      </p:sp>
      <p:pic>
        <p:nvPicPr>
          <p:cNvPr id="14338" name="Picture 2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8" y="996478"/>
            <a:ext cx="668084" cy="6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2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93" y="1669202"/>
            <a:ext cx="1081370" cy="4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477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72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47362 -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81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46684 -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6 L 0.46649 -0.001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6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4684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20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4684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20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48148E-6 L 0.46649 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6" y="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46702 0.000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51" y="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0.47205 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94" y="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47205 0.0006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94" y="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0.46424 0.0006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2" y="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46702 0.0006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51" y="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48148E-6 L 0.47483 0.0006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3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0.00069 L 0.46754 0.000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7 L 0.41145 0.001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47483 0.0006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3" y="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49063 -0.0321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31" y="-162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61E-6 L 0.44844 -0.1579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13" y="-79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61E-6 L 0.49844 -0.1579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13" y="-791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74347E-6 L 0.47761 0.0006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72" y="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74347E-6 L 0.47483 0.0006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3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0.44323 -0.125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627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74347E-6 L 0.46962 0.0006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2" y="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21906E-6 L 0.46858 -1.21906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2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1587E-6 L 0.47049 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81587E-6 L 0.46771 0.0004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1587E-6 L 0.47049 0.0004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1587E-6 L 0.4757 0.0004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5" y="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1587E-6 L 0.47848 0.0004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24" y="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9207E-6 L 0.47761 0.0009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72" y="4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95258E-6 L 0.46268 0.0011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45362E-6 L 0.47448 0.0048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5" y="23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5362E-6 L 0.47223 0.0048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1" y="23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5038E-6 L 0.46893 0.0004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38" y="2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4617E-6 L 0.47049 -0.000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-4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95258E-6 L 0.46268 0.0011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4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63174E-6 L 0.46268 0.00139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6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63174E-6 L 0.46268 0.0013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6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0.4948 0.0111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0" y="55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0.50052 0.0099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7" y="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0.50538 0.0088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44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50851 0.0129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17" y="64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46511 0.0310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47" y="155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47101 0.0347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173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3731 0.04908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245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9259E-6 L 0.4592 0.0266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51" y="131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45209 0.02662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4" y="1319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3333E-6 L 0.44827 0.0296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13" y="14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44862 0.0284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141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56597 0.0909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99" y="453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0.46754 0.06041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68" y="300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85185E-6 L 0.43177 -0.0333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0" y="-166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85185E-6 L 0.4908 -0.0018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31" y="-9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0.48715 -0.0006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8" y="-4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4.44444E-6 L 0.49549 -0.0006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4" y="-4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07407E-6 L 0.50208 0.0007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2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-0.02037 L 0.50156 0.00139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1" y="108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50434 0.0007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08" y="2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39636 0.03264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162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0.48299 0.01019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9" y="50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48143 0.0108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53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48142 0.01111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5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0.48854 0.01111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27" y="5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45487 0.0847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423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0.41944 -0.04121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2" y="-206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0.42327 -0.04121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63" y="-206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2605 -0.04121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02" y="-206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48924 0.00995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62" y="48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L 0.49705 0.00995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44" y="48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0.51024 0.0087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3" y="44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46424 -0.00069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2" y="-4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0.479 -0.00069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"/>
          <p:cNvSpPr/>
          <p:nvPr/>
        </p:nvSpPr>
        <p:spPr>
          <a:xfrm>
            <a:off x="247590" y="2110704"/>
            <a:ext cx="4039560" cy="1596864"/>
          </a:xfrm>
          <a:prstGeom prst="rect">
            <a:avLst/>
          </a:prstGeom>
          <a:solidFill>
            <a:schemeClr val="tx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PE" sz="1400" dirty="0">
              <a:solidFill>
                <a:srgbClr val="FFFFFF"/>
              </a:solidFill>
            </a:endParaRPr>
          </a:p>
        </p:txBody>
      </p:sp>
      <p:sp>
        <p:nvSpPr>
          <p:cNvPr id="33" name="AutoShape 6" descr="Resultado de imagen de salesman icon"/>
          <p:cNvSpPr>
            <a:spLocks noChangeAspect="1" noChangeArrowheads="1"/>
          </p:cNvSpPr>
          <p:nvPr/>
        </p:nvSpPr>
        <p:spPr bwMode="auto">
          <a:xfrm>
            <a:off x="153145" y="-144094"/>
            <a:ext cx="300038" cy="30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0507" tIns="45253" rIns="90507" bIns="45253" numCol="1" anchor="t" anchorCtr="0" compatLnSpc="1">
            <a:prstTxWarp prst="textNoShape">
              <a:avLst/>
            </a:prstTxWarp>
          </a:bodyPr>
          <a:lstStyle/>
          <a:p>
            <a:pPr defTabSz="905072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9" name="38 Conector recto"/>
          <p:cNvCxnSpPr/>
          <p:nvPr/>
        </p:nvCxnSpPr>
        <p:spPr>
          <a:xfrm flipH="1">
            <a:off x="2945027" y="1922904"/>
            <a:ext cx="17479" cy="349775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/>
          <p:nvPr/>
        </p:nvCxnSpPr>
        <p:spPr>
          <a:xfrm flipH="1">
            <a:off x="6206105" y="2154612"/>
            <a:ext cx="17479" cy="34180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/>
          <p:nvPr/>
        </p:nvCxnSpPr>
        <p:spPr>
          <a:xfrm flipH="1">
            <a:off x="3095046" y="2074916"/>
            <a:ext cx="17479" cy="349775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"/>
          <p:cNvCxnSpPr/>
          <p:nvPr/>
        </p:nvCxnSpPr>
        <p:spPr>
          <a:xfrm flipH="1">
            <a:off x="6356125" y="2306624"/>
            <a:ext cx="17479" cy="34180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/>
          <p:nvPr/>
        </p:nvCxnSpPr>
        <p:spPr>
          <a:xfrm flipH="1">
            <a:off x="3245066" y="2226928"/>
            <a:ext cx="17479" cy="349775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itre 7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 anchorCtr="0">
            <a:noAutofit/>
          </a:bodyPr>
          <a:lstStyle/>
          <a:p>
            <a:r>
              <a:rPr lang="es-CO" sz="2400" dirty="0">
                <a:latin typeface="BNPP Sans" pitchFamily="50" charset="0"/>
              </a:rPr>
              <a:t> Caso de éxito</a:t>
            </a:r>
          </a:p>
        </p:txBody>
      </p:sp>
      <p:graphicFrame>
        <p:nvGraphicFramePr>
          <p:cNvPr id="21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833923"/>
              </p:ext>
            </p:extLst>
          </p:nvPr>
        </p:nvGraphicFramePr>
        <p:xfrm>
          <a:off x="343684" y="4220456"/>
          <a:ext cx="3551201" cy="1497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389357" y="2219052"/>
            <a:ext cx="3402378" cy="7342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2835" indent="-282835" algn="just" defTabSz="905072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Capacitaciones grupales y/o individuales</a:t>
            </a:r>
          </a:p>
          <a:p>
            <a:pPr marL="282835" indent="-282835" algn="just" defTabSz="905072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Aumentar la productividad del asesor</a:t>
            </a:r>
          </a:p>
          <a:p>
            <a:pPr marL="282835" indent="-282835" algn="just" defTabSz="905072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Aumentar el volumen general de ventas</a:t>
            </a:r>
          </a:p>
          <a:p>
            <a:pPr marL="282835" indent="-282835" algn="just" defTabSz="905072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Incrementar el porcentaje de asesores comprometidos con el cumplimiento de las metas</a:t>
            </a:r>
          </a:p>
          <a:p>
            <a:pPr marL="282835" indent="-282835" algn="just" defTabSz="905072">
              <a:buFont typeface="Arial" panose="020B0604020202020204" pitchFamily="34" charset="0"/>
              <a:buChar char="•"/>
            </a:pPr>
            <a:endParaRPr lang="es-PE" sz="1400" dirty="0">
              <a:solidFill>
                <a:srgbClr val="000000"/>
              </a:solidFill>
              <a:latin typeface="BNPP Sans" pitchFamily="50" charset="0"/>
            </a:endParaRPr>
          </a:p>
          <a:p>
            <a:pPr marL="282835" indent="-282835" algn="just" defTabSz="905072">
              <a:buFont typeface="Arial" panose="020B0604020202020204" pitchFamily="34" charset="0"/>
              <a:buChar char="•"/>
            </a:pPr>
            <a:endParaRPr lang="es-PE" sz="14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89356" y="3993239"/>
            <a:ext cx="3402378" cy="3591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072"/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Producción 2017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005707" y="2097054"/>
            <a:ext cx="3747830" cy="161051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defTabSz="905072"/>
            <a:endParaRPr lang="es-PE" sz="1400" dirty="0">
              <a:solidFill>
                <a:srgbClr val="000000"/>
              </a:solidFill>
              <a:latin typeface="BNPP Sans" pitchFamily="50" charset="0"/>
            </a:endParaRPr>
          </a:p>
          <a:p>
            <a:pPr marL="282835" indent="-282835" algn="just" defTabSz="905072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Crecimiento de 28% en la producción</a:t>
            </a:r>
          </a:p>
          <a:p>
            <a:pPr marL="282835" indent="-282835" algn="just" defTabSz="905072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Incremento en el porcentaje de Asesores Comprometidos con el cumplimiento de la meta</a:t>
            </a:r>
          </a:p>
          <a:p>
            <a:pPr algn="just" defTabSz="905072"/>
            <a:endParaRPr lang="es-PE" sz="14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5269757" y="5717033"/>
            <a:ext cx="1494294" cy="72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200" b="1" dirty="0">
                <a:solidFill>
                  <a:srgbClr val="000000"/>
                </a:solidFill>
                <a:latin typeface="BNPP Sans" pitchFamily="50" charset="0"/>
              </a:rPr>
              <a:t>Sin Capacitación</a:t>
            </a:r>
          </a:p>
        </p:txBody>
      </p:sp>
      <p:grpSp>
        <p:nvGrpSpPr>
          <p:cNvPr id="8" name="7 Grupo"/>
          <p:cNvGrpSpPr/>
          <p:nvPr/>
        </p:nvGrpSpPr>
        <p:grpSpPr>
          <a:xfrm>
            <a:off x="531121" y="5717032"/>
            <a:ext cx="1377509" cy="124317"/>
            <a:chOff x="845052" y="3670176"/>
            <a:chExt cx="1399374" cy="124634"/>
          </a:xfrm>
        </p:grpSpPr>
        <p:sp>
          <p:nvSpPr>
            <p:cNvPr id="26" name="25 Rectángulo"/>
            <p:cNvSpPr/>
            <p:nvPr/>
          </p:nvSpPr>
          <p:spPr>
            <a:xfrm>
              <a:off x="845052" y="3720631"/>
              <a:ext cx="45719" cy="7417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5072"/>
              <a:endParaRPr lang="es-PE" sz="1200" dirty="0">
                <a:solidFill>
                  <a:srgbClr val="FFFFFF"/>
                </a:solidFill>
              </a:endParaRPr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948282" y="3670176"/>
              <a:ext cx="1296144" cy="961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905072"/>
              <a:r>
                <a:rPr lang="es-PE" sz="1200" dirty="0">
                  <a:solidFill>
                    <a:srgbClr val="000000"/>
                  </a:solidFill>
                  <a:latin typeface="BNPP Sans" pitchFamily="50" charset="0"/>
                </a:rPr>
                <a:t>Sin Capacitación</a:t>
              </a: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2090545" y="5719446"/>
            <a:ext cx="2003336" cy="430160"/>
            <a:chOff x="2628695" y="1381266"/>
            <a:chExt cx="2035135" cy="431258"/>
          </a:xfrm>
        </p:grpSpPr>
        <p:sp>
          <p:nvSpPr>
            <p:cNvPr id="34" name="33 CuadroTexto"/>
            <p:cNvSpPr txBox="1"/>
            <p:nvPr/>
          </p:nvSpPr>
          <p:spPr>
            <a:xfrm>
              <a:off x="2806962" y="1381266"/>
              <a:ext cx="1856868" cy="4312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905072"/>
              <a:r>
                <a:rPr lang="es-PE" sz="1200" dirty="0">
                  <a:solidFill>
                    <a:srgbClr val="000000"/>
                  </a:solidFill>
                  <a:latin typeface="BNPP Sans" pitchFamily="50" charset="0"/>
                </a:rPr>
                <a:t>Con Capacitación</a:t>
              </a:r>
            </a:p>
          </p:txBody>
        </p:sp>
        <p:sp>
          <p:nvSpPr>
            <p:cNvPr id="35" name="34 Rectángulo"/>
            <p:cNvSpPr/>
            <p:nvPr/>
          </p:nvSpPr>
          <p:spPr>
            <a:xfrm>
              <a:off x="2628695" y="1443783"/>
              <a:ext cx="58391" cy="58790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5072"/>
              <a:endParaRPr lang="es-PE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37 CuadroTexto"/>
          <p:cNvSpPr txBox="1"/>
          <p:nvPr/>
        </p:nvSpPr>
        <p:spPr>
          <a:xfrm>
            <a:off x="6981463" y="5707049"/>
            <a:ext cx="1560214" cy="3691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200" b="1" dirty="0">
                <a:solidFill>
                  <a:srgbClr val="000000"/>
                </a:solidFill>
                <a:latin typeface="BNPP Sans" pitchFamily="50" charset="0"/>
              </a:rPr>
              <a:t>Con Capacitación</a:t>
            </a:r>
          </a:p>
        </p:txBody>
      </p:sp>
      <p:graphicFrame>
        <p:nvGraphicFramePr>
          <p:cNvPr id="25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627481"/>
              </p:ext>
            </p:extLst>
          </p:nvPr>
        </p:nvGraphicFramePr>
        <p:xfrm>
          <a:off x="4925860" y="3995791"/>
          <a:ext cx="3417688" cy="1553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14 Conector recto"/>
          <p:cNvCxnSpPr/>
          <p:nvPr/>
        </p:nvCxnSpPr>
        <p:spPr>
          <a:xfrm>
            <a:off x="6500593" y="4225521"/>
            <a:ext cx="0" cy="1333903"/>
          </a:xfrm>
          <a:prstGeom prst="line">
            <a:avLst/>
          </a:prstGeom>
          <a:ln w="12700">
            <a:solidFill>
              <a:schemeClr val="tx2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>
            <a:off x="952682" y="978233"/>
            <a:ext cx="7538984" cy="422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Banco </a:t>
            </a:r>
            <a:r>
              <a:rPr lang="es-PE" sz="1400" b="1" dirty="0" err="1">
                <a:solidFill>
                  <a:srgbClr val="000000"/>
                </a:solidFill>
                <a:latin typeface="BNPP Sans" pitchFamily="50" charset="0"/>
              </a:rPr>
              <a:t>Cencosud</a:t>
            </a:r>
            <a:endParaRPr lang="es-PE" sz="1400" b="1" dirty="0">
              <a:solidFill>
                <a:srgbClr val="000000"/>
              </a:solidFill>
              <a:latin typeface="BNPP Sans" pitchFamily="50" charset="0"/>
            </a:endParaRPr>
          </a:p>
          <a:p>
            <a:pPr defTabSz="905072"/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Iniciamos el 1er mes el proceso de capacitación con el </a:t>
            </a:r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16% de vendedores comprometidos </a:t>
            </a:r>
            <a:r>
              <a:rPr lang="es-PE" sz="1400" dirty="0">
                <a:solidFill>
                  <a:srgbClr val="000000"/>
                </a:solidFill>
                <a:latin typeface="BNPP Sans" pitchFamily="50" charset="0"/>
              </a:rPr>
              <a:t>con la meta, al 5to mes </a:t>
            </a:r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alcanzamos el 30%</a:t>
            </a:r>
          </a:p>
        </p:txBody>
      </p:sp>
      <p:pic>
        <p:nvPicPr>
          <p:cNvPr id="32" name="Picture 2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8" y="996478"/>
            <a:ext cx="668084" cy="6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5538967" y="3918161"/>
            <a:ext cx="2450166" cy="276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Alineamiento de la gestión*</a:t>
            </a:r>
          </a:p>
        </p:txBody>
      </p:sp>
      <p:cxnSp>
        <p:nvCxnSpPr>
          <p:cNvPr id="36" name="35 Conector recto"/>
          <p:cNvCxnSpPr/>
          <p:nvPr/>
        </p:nvCxnSpPr>
        <p:spPr>
          <a:xfrm>
            <a:off x="1948779" y="4424187"/>
            <a:ext cx="0" cy="1333903"/>
          </a:xfrm>
          <a:prstGeom prst="line">
            <a:avLst/>
          </a:prstGeom>
          <a:ln w="12700">
            <a:solidFill>
              <a:schemeClr val="tx2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6343517" y="6151233"/>
            <a:ext cx="2906198" cy="70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100" dirty="0">
                <a:solidFill>
                  <a:srgbClr val="000000"/>
                </a:solidFill>
                <a:latin typeface="BNPP Sans" pitchFamily="50" charset="0"/>
              </a:rPr>
              <a:t>*Asesores que venden / Dotación Total</a:t>
            </a:r>
          </a:p>
          <a:p>
            <a:pPr defTabSz="905072"/>
            <a:endParaRPr lang="es-PE" sz="1100" dirty="0">
              <a:solidFill>
                <a:srgbClr val="D2DCAA"/>
              </a:solidFill>
              <a:latin typeface="BNPP Sans" pitchFamily="50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60240" y="1875914"/>
            <a:ext cx="3012523" cy="215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Objetivos de la gestión</a:t>
            </a:r>
          </a:p>
        </p:txBody>
      </p:sp>
      <p:sp>
        <p:nvSpPr>
          <p:cNvPr id="40" name="39 CuadroTexto"/>
          <p:cNvSpPr txBox="1"/>
          <p:nvPr/>
        </p:nvSpPr>
        <p:spPr>
          <a:xfrm>
            <a:off x="5103068" y="1875914"/>
            <a:ext cx="3012523" cy="215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BNPP Sans" pitchFamily="50" charset="0"/>
              </a:rPr>
              <a:t>Resultados</a:t>
            </a:r>
          </a:p>
        </p:txBody>
      </p:sp>
      <p:sp>
        <p:nvSpPr>
          <p:cNvPr id="41" name="40 Cheurón"/>
          <p:cNvSpPr/>
          <p:nvPr/>
        </p:nvSpPr>
        <p:spPr>
          <a:xfrm>
            <a:off x="4500563" y="2378688"/>
            <a:ext cx="354414" cy="691059"/>
          </a:xfrm>
          <a:prstGeom prst="chevro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P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1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P spid="4" grpId="0"/>
      <p:bldP spid="5" grpId="0"/>
      <p:bldP spid="6" grpId="0" animBg="1"/>
      <p:bldP spid="38" grpId="0"/>
      <p:bldGraphic spid="2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778922" y="1980109"/>
            <a:ext cx="3535631" cy="3024336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252090" y="683965"/>
            <a:ext cx="8496944" cy="288032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80082" y="5724525"/>
            <a:ext cx="8496944" cy="1008112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931319" y="2340149"/>
            <a:ext cx="3230835" cy="22322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4000" dirty="0" smtClean="0">
                <a:latin typeface="BNPP Sans Light" pitchFamily="50" charset="0"/>
              </a:rPr>
              <a:t>GRACIAS!</a:t>
            </a:r>
          </a:p>
          <a:p>
            <a:r>
              <a:rPr lang="es-PE" dirty="0" smtClean="0">
                <a:latin typeface="BNPP Sans Light" pitchFamily="50" charset="0"/>
              </a:rPr>
              <a:t>BNP PARIBAS CARDIF</a:t>
            </a:r>
          </a:p>
          <a:p>
            <a:r>
              <a:rPr lang="es-PE" dirty="0" err="1" smtClean="0">
                <a:latin typeface="BNPP Sans Light" pitchFamily="50" charset="0"/>
              </a:rPr>
              <a:t>Canaval</a:t>
            </a:r>
            <a:r>
              <a:rPr lang="es-PE" dirty="0" smtClean="0">
                <a:latin typeface="BNPP Sans Light" pitchFamily="50" charset="0"/>
              </a:rPr>
              <a:t> y Moreyra 380, </a:t>
            </a:r>
          </a:p>
          <a:p>
            <a:r>
              <a:rPr lang="es-PE" dirty="0" smtClean="0">
                <a:latin typeface="BNPP Sans Light" pitchFamily="50" charset="0"/>
              </a:rPr>
              <a:t>San Isidro</a:t>
            </a:r>
          </a:p>
          <a:p>
            <a:r>
              <a:rPr lang="es-PE" dirty="0" smtClean="0">
                <a:latin typeface="BNPP Sans Light" pitchFamily="50" charset="0"/>
              </a:rPr>
              <a:t>Telf.: 517 5700</a:t>
            </a:r>
          </a:p>
          <a:p>
            <a:endParaRPr lang="es-PE" sz="1600" dirty="0" smtClean="0">
              <a:latin typeface="BNPP Sans Light" pitchFamily="50" charset="0"/>
            </a:endParaRPr>
          </a:p>
          <a:p>
            <a:r>
              <a:rPr lang="es-PE" sz="2400" b="1" dirty="0" smtClean="0">
                <a:latin typeface="BNPP Sans Light" pitchFamily="50" charset="0"/>
              </a:rPr>
              <a:t>Bnpparibascardif.com</a:t>
            </a:r>
          </a:p>
        </p:txBody>
      </p:sp>
    </p:spTree>
    <p:extLst>
      <p:ext uri="{BB962C8B-B14F-4D97-AF65-F5344CB8AC3E}">
        <p14:creationId xmlns:p14="http://schemas.microsoft.com/office/powerpoint/2010/main" val="414963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51 Elipse"/>
          <p:cNvSpPr/>
          <p:nvPr/>
        </p:nvSpPr>
        <p:spPr>
          <a:xfrm>
            <a:off x="5954791" y="987146"/>
            <a:ext cx="1268657" cy="1286895"/>
          </a:xfrm>
          <a:prstGeom prst="ellipse">
            <a:avLst/>
          </a:prstGeom>
          <a:gradFill>
            <a:gsLst>
              <a:gs pos="3000">
                <a:schemeClr val="accent1"/>
              </a:gs>
              <a:gs pos="9000">
                <a:schemeClr val="accent1"/>
              </a:gs>
              <a:gs pos="58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0" name="29 Redondear rectángulo de esquina diagonal"/>
          <p:cNvSpPr/>
          <p:nvPr/>
        </p:nvSpPr>
        <p:spPr>
          <a:xfrm>
            <a:off x="5565748" y="1722918"/>
            <a:ext cx="2103166" cy="1666510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22" name="21 Elipse"/>
          <p:cNvSpPr/>
          <p:nvPr/>
        </p:nvSpPr>
        <p:spPr>
          <a:xfrm>
            <a:off x="1431705" y="987146"/>
            <a:ext cx="1268657" cy="128689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1000">
                <a:schemeClr val="accent2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3" name="22 Redondear rectángulo de esquina diagonal"/>
          <p:cNvSpPr/>
          <p:nvPr/>
        </p:nvSpPr>
        <p:spPr>
          <a:xfrm>
            <a:off x="972170" y="1722918"/>
            <a:ext cx="2267762" cy="1666510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4" name="23 Acorde"/>
          <p:cNvSpPr/>
          <p:nvPr/>
        </p:nvSpPr>
        <p:spPr>
          <a:xfrm rot="11887388">
            <a:off x="1477903" y="995009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2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179590" y="1290870"/>
            <a:ext cx="216024" cy="2880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BNPP Sans" pitchFamily="50" charset="0"/>
              </a:rPr>
              <a:t>1</a:t>
            </a:r>
          </a:p>
        </p:txBody>
      </p:sp>
      <p:sp>
        <p:nvSpPr>
          <p:cNvPr id="26" name="25 Elipse"/>
          <p:cNvSpPr/>
          <p:nvPr/>
        </p:nvSpPr>
        <p:spPr>
          <a:xfrm>
            <a:off x="3728501" y="987146"/>
            <a:ext cx="1268657" cy="1286895"/>
          </a:xfrm>
          <a:prstGeom prst="ellipse">
            <a:avLst/>
          </a:prstGeom>
          <a:gradFill>
            <a:gsLst>
              <a:gs pos="3000">
                <a:schemeClr val="accent1"/>
              </a:gs>
              <a:gs pos="21000">
                <a:schemeClr val="accent1"/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7" name="26 Redondear rectángulo de esquina diagonal"/>
          <p:cNvSpPr/>
          <p:nvPr/>
        </p:nvSpPr>
        <p:spPr>
          <a:xfrm>
            <a:off x="3348434" y="1722918"/>
            <a:ext cx="2061696" cy="1666510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8" name="27 Acorde"/>
          <p:cNvSpPr/>
          <p:nvPr/>
        </p:nvSpPr>
        <p:spPr>
          <a:xfrm rot="11887388">
            <a:off x="3782159" y="995009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427511" y="1218862"/>
            <a:ext cx="216024" cy="2880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BNPP Sans" pitchFamily="50" charset="0"/>
              </a:rPr>
              <a:t>2</a:t>
            </a:r>
          </a:p>
        </p:txBody>
      </p:sp>
      <p:sp>
        <p:nvSpPr>
          <p:cNvPr id="34" name="33 Elipse"/>
          <p:cNvSpPr/>
          <p:nvPr/>
        </p:nvSpPr>
        <p:spPr>
          <a:xfrm>
            <a:off x="2304808" y="3548593"/>
            <a:ext cx="1268657" cy="128689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1000">
                <a:schemeClr val="accent2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5" name="34 Redondear rectángulo de esquina diagonal"/>
          <p:cNvSpPr/>
          <p:nvPr/>
        </p:nvSpPr>
        <p:spPr>
          <a:xfrm>
            <a:off x="1678561" y="4284365"/>
            <a:ext cx="2389953" cy="1656184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6" name="35 Acorde"/>
          <p:cNvSpPr/>
          <p:nvPr/>
        </p:nvSpPr>
        <p:spPr>
          <a:xfrm rot="11887388">
            <a:off x="2306485" y="3556456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2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3096647" y="3852317"/>
            <a:ext cx="216024" cy="2880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BNPP Sans" pitchFamily="50" charset="0"/>
              </a:rPr>
              <a:t>4</a:t>
            </a:r>
          </a:p>
        </p:txBody>
      </p:sp>
      <p:sp>
        <p:nvSpPr>
          <p:cNvPr id="38" name="37 Elipse"/>
          <p:cNvSpPr/>
          <p:nvPr/>
        </p:nvSpPr>
        <p:spPr>
          <a:xfrm>
            <a:off x="4842617" y="3548593"/>
            <a:ext cx="1268657" cy="1286895"/>
          </a:xfrm>
          <a:prstGeom prst="ellipse">
            <a:avLst/>
          </a:prstGeom>
          <a:gradFill>
            <a:gsLst>
              <a:gs pos="3000">
                <a:schemeClr val="accent1"/>
              </a:gs>
              <a:gs pos="21000">
                <a:schemeClr val="accent1"/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39" name="38 Redondear rectángulo de esquina diagonal"/>
          <p:cNvSpPr/>
          <p:nvPr/>
        </p:nvSpPr>
        <p:spPr>
          <a:xfrm>
            <a:off x="4455090" y="4284365"/>
            <a:ext cx="2414244" cy="1656184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0" name="39 Acorde"/>
          <p:cNvSpPr/>
          <p:nvPr/>
        </p:nvSpPr>
        <p:spPr>
          <a:xfrm rot="11887388">
            <a:off x="4926353" y="3556456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5577140" y="3780309"/>
            <a:ext cx="216024" cy="2880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BNPP Sans" pitchFamily="50" charset="0"/>
              </a:rPr>
              <a:t>5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1070712" y="2268141"/>
            <a:ext cx="2081816" cy="1316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dirty="0" smtClean="0">
                <a:latin typeface="BNPP Sans" pitchFamily="50" charset="0"/>
              </a:rPr>
              <a:t> </a:t>
            </a:r>
            <a:r>
              <a:rPr lang="es-PE" sz="1050" b="1" dirty="0" smtClean="0">
                <a:latin typeface="BNPP Sans" pitchFamily="50" charset="0"/>
              </a:rPr>
              <a:t>Metodología enfocada en mejorar la UX </a:t>
            </a:r>
          </a:p>
          <a:p>
            <a:pPr algn="ctr"/>
            <a:endParaRPr lang="es-PE" sz="1050" b="1" dirty="0" smtClean="0">
              <a:latin typeface="BNPP Sans" pitchFamily="50" charset="0"/>
            </a:endParaRPr>
          </a:p>
          <a:p>
            <a:r>
              <a:rPr lang="es-PE" sz="1050" dirty="0" smtClean="0">
                <a:latin typeface="BNPP Sans" pitchFamily="50" charset="0"/>
              </a:rPr>
              <a:t>  -</a:t>
            </a:r>
            <a:r>
              <a:rPr lang="es-PE" sz="1000" dirty="0" smtClean="0">
                <a:latin typeface="BNPP Sans" pitchFamily="50" charset="0"/>
              </a:rPr>
              <a:t>Encuestas de satisfacción </a:t>
            </a:r>
          </a:p>
          <a:p>
            <a:r>
              <a:rPr lang="es-PE" sz="1000" dirty="0" smtClean="0">
                <a:latin typeface="BNPP Sans" pitchFamily="50" charset="0"/>
              </a:rPr>
              <a:t>  -Cliente incógnito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3477618" y="2247824"/>
            <a:ext cx="1815032" cy="9564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dirty="0" smtClean="0">
                <a:latin typeface="BNPP Sans" pitchFamily="50" charset="0"/>
              </a:rPr>
              <a:t> </a:t>
            </a:r>
            <a:r>
              <a:rPr lang="es-PE" sz="1050" b="1" dirty="0" smtClean="0">
                <a:latin typeface="BNPP Sans" pitchFamily="50" charset="0"/>
              </a:rPr>
              <a:t>Herramientas </a:t>
            </a:r>
          </a:p>
          <a:p>
            <a:pPr algn="ctr"/>
            <a:r>
              <a:rPr lang="es-PE" sz="1050" b="1" dirty="0" smtClean="0">
                <a:latin typeface="BNPP Sans" pitchFamily="50" charset="0"/>
              </a:rPr>
              <a:t>Tecnológicas</a:t>
            </a:r>
          </a:p>
          <a:p>
            <a:endParaRPr lang="es-PE" sz="1050" b="1" dirty="0" smtClean="0">
              <a:latin typeface="BNPP Sans" pitchFamily="50" charset="0"/>
            </a:endParaRPr>
          </a:p>
          <a:p>
            <a:r>
              <a:rPr lang="es-PE" sz="1050" dirty="0" smtClean="0">
                <a:latin typeface="BNPP Sans" pitchFamily="50" charset="0"/>
              </a:rPr>
              <a:t>  -</a:t>
            </a:r>
            <a:r>
              <a:rPr lang="es-PE" sz="1000" dirty="0" smtClean="0">
                <a:latin typeface="BNPP Sans" pitchFamily="50" charset="0"/>
              </a:rPr>
              <a:t>Venta en punto a través de un app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5652690" y="2669714"/>
            <a:ext cx="1944216" cy="6065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 smtClean="0">
                <a:latin typeface="BNPP Sans" pitchFamily="50" charset="0"/>
              </a:rPr>
              <a:t>  -</a:t>
            </a:r>
            <a:r>
              <a:rPr lang="es-PE" sz="1000" dirty="0" smtClean="0">
                <a:latin typeface="BNPP Sans" pitchFamily="50" charset="0"/>
              </a:rPr>
              <a:t>Seguimiento diario de la gestión de ventas</a:t>
            </a:r>
          </a:p>
          <a:p>
            <a:pPr algn="just"/>
            <a:r>
              <a:rPr lang="es-PE" sz="1000" dirty="0" smtClean="0">
                <a:latin typeface="BNPP Sans" pitchFamily="50" charset="0"/>
              </a:rPr>
              <a:t>- Plan de incentivos atractivo para el vendedor</a:t>
            </a:r>
          </a:p>
        </p:txBody>
      </p:sp>
      <p:sp>
        <p:nvSpPr>
          <p:cNvPr id="53" name="52 Acorde"/>
          <p:cNvSpPr/>
          <p:nvPr/>
        </p:nvSpPr>
        <p:spPr>
          <a:xfrm rot="11887388">
            <a:off x="5942399" y="995009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6689314" y="1218862"/>
            <a:ext cx="360040" cy="5040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BNPP Sans" pitchFamily="50" charset="0"/>
              </a:rPr>
              <a:t>3</a:t>
            </a:r>
          </a:p>
        </p:txBody>
      </p:sp>
      <p:sp>
        <p:nvSpPr>
          <p:cNvPr id="55" name="54 CuadroTexto"/>
          <p:cNvSpPr txBox="1"/>
          <p:nvPr/>
        </p:nvSpPr>
        <p:spPr>
          <a:xfrm>
            <a:off x="1987099" y="4768104"/>
            <a:ext cx="1815032" cy="9564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dirty="0" smtClean="0">
                <a:latin typeface="BNPP Sans" pitchFamily="50" charset="0"/>
              </a:rPr>
              <a:t> </a:t>
            </a:r>
            <a:r>
              <a:rPr lang="es-PE" sz="1050" b="1" dirty="0" smtClean="0">
                <a:latin typeface="BNPP Sans" pitchFamily="50" charset="0"/>
              </a:rPr>
              <a:t>Uso de Analítica</a:t>
            </a:r>
          </a:p>
          <a:p>
            <a:endParaRPr lang="es-PE" sz="1050" b="1" dirty="0" smtClean="0">
              <a:latin typeface="BNPP Sans" pitchFamily="50" charset="0"/>
            </a:endParaRPr>
          </a:p>
          <a:p>
            <a:pPr algn="ctr"/>
            <a:r>
              <a:rPr lang="es-PE" sz="1050" dirty="0" smtClean="0">
                <a:latin typeface="BNPP Sans" pitchFamily="50" charset="0"/>
              </a:rPr>
              <a:t>  Nos ayuda a comprender cuales son las principales variables que influyen en la decisión de los clientes </a:t>
            </a:r>
            <a:endParaRPr lang="es-PE" sz="1000" dirty="0" smtClean="0">
              <a:latin typeface="BNPP Sans" pitchFamily="50" charset="0"/>
            </a:endParaRPr>
          </a:p>
        </p:txBody>
      </p:sp>
      <p:sp>
        <p:nvSpPr>
          <p:cNvPr id="56" name="55 CuadroTexto"/>
          <p:cNvSpPr txBox="1"/>
          <p:nvPr/>
        </p:nvSpPr>
        <p:spPr>
          <a:xfrm>
            <a:off x="4468515" y="5124292"/>
            <a:ext cx="2429094" cy="399177"/>
          </a:xfrm>
          <a:prstGeom prst="rect">
            <a:avLst/>
          </a:prstGeom>
          <a:noFill/>
        </p:spPr>
        <p:txBody>
          <a:bodyPr wrap="square" lIns="90516" tIns="45258" rIns="90516" bIns="45258" rtlCol="0">
            <a:spAutoFit/>
          </a:bodyPr>
          <a:lstStyle/>
          <a:p>
            <a:pPr algn="ctr"/>
            <a:r>
              <a:rPr lang="es-ES" sz="1000" dirty="0" smtClean="0">
                <a:latin typeface="BNPP Sans" pitchFamily="50" charset="0"/>
              </a:rPr>
              <a:t>Transformación del producto y negocio </a:t>
            </a:r>
          </a:p>
          <a:p>
            <a:pPr algn="ctr"/>
            <a:r>
              <a:rPr lang="es-ES" sz="1000" dirty="0" smtClean="0">
                <a:latin typeface="BNPP Sans" pitchFamily="50" charset="0"/>
              </a:rPr>
              <a:t>(</a:t>
            </a:r>
            <a:r>
              <a:rPr lang="es-ES" sz="1000" dirty="0" err="1" smtClean="0">
                <a:latin typeface="BNPP Sans" pitchFamily="50" charset="0"/>
              </a:rPr>
              <a:t>Best</a:t>
            </a:r>
            <a:r>
              <a:rPr lang="es-ES" sz="1000" dirty="0" smtClean="0">
                <a:latin typeface="BNPP Sans" pitchFamily="50" charset="0"/>
              </a:rPr>
              <a:t> </a:t>
            </a:r>
            <a:r>
              <a:rPr lang="es-ES" sz="1000" dirty="0" err="1" smtClean="0">
                <a:latin typeface="BNPP Sans" pitchFamily="50" charset="0"/>
              </a:rPr>
              <a:t>practices</a:t>
            </a:r>
            <a:r>
              <a:rPr lang="es-ES" sz="1000" dirty="0" smtClean="0">
                <a:latin typeface="BNPP Sans" pitchFamily="50" charset="0"/>
              </a:rPr>
              <a:t> regionales)</a:t>
            </a:r>
            <a:endParaRPr lang="es-ES" sz="1000" dirty="0">
              <a:latin typeface="BNPP Sans" pitchFamily="50" charset="0"/>
            </a:endParaRPr>
          </a:p>
        </p:txBody>
      </p:sp>
      <p:sp>
        <p:nvSpPr>
          <p:cNvPr id="57" name="56 Rectángulo"/>
          <p:cNvSpPr/>
          <p:nvPr/>
        </p:nvSpPr>
        <p:spPr>
          <a:xfrm>
            <a:off x="5044565" y="4768104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dirty="0">
                <a:latin typeface="BNPP Sans" pitchFamily="50" charset="0"/>
              </a:rPr>
              <a:t>Equipo </a:t>
            </a:r>
            <a:r>
              <a:rPr lang="es-ES" sz="1000" b="1" dirty="0" err="1">
                <a:latin typeface="BNPP Sans" pitchFamily="50" charset="0"/>
              </a:rPr>
              <a:t>Multidisplinario</a:t>
            </a:r>
            <a:r>
              <a:rPr lang="es-ES" sz="1000" b="1" dirty="0">
                <a:latin typeface="BNPP Sans" pitchFamily="50" charset="0"/>
              </a:rPr>
              <a:t> </a:t>
            </a:r>
            <a:endParaRPr lang="es-PE" sz="1000" b="1" dirty="0"/>
          </a:p>
        </p:txBody>
      </p:sp>
      <p:sp>
        <p:nvSpPr>
          <p:cNvPr id="58" name="57 Rectángulo"/>
          <p:cNvSpPr/>
          <p:nvPr/>
        </p:nvSpPr>
        <p:spPr>
          <a:xfrm>
            <a:off x="6247932" y="227404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dirty="0" err="1" smtClean="0">
                <a:latin typeface="BNPP Sans" pitchFamily="50" charset="0"/>
              </a:rPr>
              <a:t>Follow</a:t>
            </a:r>
            <a:r>
              <a:rPr lang="es-ES" sz="1000" b="1" dirty="0" smtClean="0">
                <a:latin typeface="BNPP Sans" pitchFamily="50" charset="0"/>
              </a:rPr>
              <a:t> Up</a:t>
            </a:r>
            <a:endParaRPr lang="es-PE" sz="1000" b="1" dirty="0"/>
          </a:p>
        </p:txBody>
      </p:sp>
      <p:sp>
        <p:nvSpPr>
          <p:cNvPr id="59" name="58 CuadroTexto"/>
          <p:cNvSpPr txBox="1"/>
          <p:nvPr/>
        </p:nvSpPr>
        <p:spPr>
          <a:xfrm>
            <a:off x="309385" y="353084"/>
            <a:ext cx="8972996" cy="470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BNPP Sans" pitchFamily="50" charset="0"/>
              </a:defRPr>
            </a:lvl1pPr>
          </a:lstStyle>
          <a:p>
            <a:r>
              <a:rPr lang="es-PE" dirty="0"/>
              <a:t>Oferta de valor : Garantía Extendida</a:t>
            </a:r>
          </a:p>
        </p:txBody>
      </p:sp>
      <p:pic>
        <p:nvPicPr>
          <p:cNvPr id="12290" name="Picture 2" descr="Resultado de imagen para analytics icon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77" y="4381992"/>
            <a:ext cx="386112" cy="3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teamwork icon 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69" y="4362016"/>
            <a:ext cx="385385" cy="3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para customer centric icon 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49" y="1733689"/>
            <a:ext cx="493712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n para technology icon 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618" y="1821341"/>
            <a:ext cx="397739" cy="40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n para kpi icon 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062" y="1867280"/>
            <a:ext cx="406761" cy="4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0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sp>
        <p:nvSpPr>
          <p:cNvPr id="7" name="Elipse 6">
            <a:extLst>
              <a:ext uri="{FF2B5EF4-FFF2-40B4-BE49-F238E27FC236}"/>
            </a:extLst>
          </p:cNvPr>
          <p:cNvSpPr/>
          <p:nvPr/>
        </p:nvSpPr>
        <p:spPr>
          <a:xfrm>
            <a:off x="3085036" y="1737211"/>
            <a:ext cx="2873961" cy="2497227"/>
          </a:xfrm>
          <a:prstGeom prst="ellipse">
            <a:avLst/>
          </a:prstGeom>
          <a:noFill/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Elipse 7">
            <a:extLst>
              <a:ext uri="{FF2B5EF4-FFF2-40B4-BE49-F238E27FC236}"/>
            </a:extLst>
          </p:cNvPr>
          <p:cNvSpPr/>
          <p:nvPr/>
        </p:nvSpPr>
        <p:spPr>
          <a:xfrm>
            <a:off x="2793229" y="1602192"/>
            <a:ext cx="1117551" cy="8931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9" name="Picture 4" descr="https://www.cargopedia.net/img/icon-validare-300.png"/>
          <p:cNvPicPr>
            <a:picLocks noChangeAspect="1" noChangeArrowheads="1"/>
          </p:cNvPicPr>
          <p:nvPr/>
        </p:nvPicPr>
        <p:blipFill>
          <a:blip r:embed="rId2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610" y="1785346"/>
            <a:ext cx="461963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ipse 10">
            <a:extLst>
              <a:ext uri="{FF2B5EF4-FFF2-40B4-BE49-F238E27FC236}"/>
            </a:extLst>
          </p:cNvPr>
          <p:cNvSpPr/>
          <p:nvPr/>
        </p:nvSpPr>
        <p:spPr>
          <a:xfrm>
            <a:off x="4918892" y="1548061"/>
            <a:ext cx="1093838" cy="1019275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1" name="Picture 6" descr="http://www.free-icons-download.net/images/pay-icon-738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15" y="1730374"/>
            <a:ext cx="5857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ipse 9">
            <a:extLst>
              <a:ext uri="{FF2B5EF4-FFF2-40B4-BE49-F238E27FC236}"/>
            </a:extLst>
          </p:cNvPr>
          <p:cNvSpPr/>
          <p:nvPr/>
        </p:nvSpPr>
        <p:spPr>
          <a:xfrm>
            <a:off x="2830660" y="3503440"/>
            <a:ext cx="1010120" cy="9427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3" name="Picture 8" descr="https://image.flaticon.com/icons/png/512/423/423431.png"/>
          <p:cNvPicPr>
            <a:picLocks noChangeAspect="1" noChangeArrowheads="1"/>
          </p:cNvPicPr>
          <p:nvPr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857" y="3766913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lipse 8">
            <a:extLst>
              <a:ext uri="{FF2B5EF4-FFF2-40B4-BE49-F238E27FC236}"/>
            </a:extLst>
          </p:cNvPr>
          <p:cNvSpPr/>
          <p:nvPr/>
        </p:nvSpPr>
        <p:spPr>
          <a:xfrm>
            <a:off x="4918892" y="3492277"/>
            <a:ext cx="1093838" cy="101927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5" name="Picture 2" descr="https://d17bopd9yzv8c5.cloudfront.net/uploads/single-apps/1164/app-icon/incidents-claims-icon.png"/>
          <p:cNvPicPr>
            <a:picLocks noChangeAspect="1" noChangeArrowheads="1"/>
          </p:cNvPicPr>
          <p:nvPr/>
        </p:nvPicPr>
        <p:blipFill>
          <a:blip r:embed="rId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76" y="3759881"/>
            <a:ext cx="598488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lipse 20">
            <a:extLst>
              <a:ext uri="{FF2B5EF4-FFF2-40B4-BE49-F238E27FC236}"/>
            </a:extLst>
          </p:cNvPr>
          <p:cNvSpPr/>
          <p:nvPr/>
        </p:nvSpPr>
        <p:spPr>
          <a:xfrm>
            <a:off x="3983861" y="2621269"/>
            <a:ext cx="1093788" cy="942975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" name="Elipse 17">
            <a:extLst>
              <a:ext uri="{FF2B5EF4-FFF2-40B4-BE49-F238E27FC236}"/>
            </a:extLst>
          </p:cNvPr>
          <p:cNvSpPr/>
          <p:nvPr/>
        </p:nvSpPr>
        <p:spPr>
          <a:xfrm>
            <a:off x="3769549" y="2922894"/>
            <a:ext cx="354012" cy="35877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" name="Elipse 14">
            <a:extLst>
              <a:ext uri="{FF2B5EF4-FFF2-40B4-BE49-F238E27FC236}"/>
            </a:extLst>
          </p:cNvPr>
          <p:cNvSpPr/>
          <p:nvPr/>
        </p:nvSpPr>
        <p:spPr>
          <a:xfrm>
            <a:off x="4336286" y="2467282"/>
            <a:ext cx="354013" cy="30162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" name="Elipse 16">
            <a:extLst>
              <a:ext uri="{FF2B5EF4-FFF2-40B4-BE49-F238E27FC236}"/>
            </a:extLst>
          </p:cNvPr>
          <p:cNvSpPr/>
          <p:nvPr/>
        </p:nvSpPr>
        <p:spPr>
          <a:xfrm>
            <a:off x="4906199" y="2972107"/>
            <a:ext cx="354012" cy="32385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" name="Elipse 15">
            <a:extLst>
              <a:ext uri="{FF2B5EF4-FFF2-40B4-BE49-F238E27FC236}"/>
            </a:extLst>
          </p:cNvPr>
          <p:cNvSpPr/>
          <p:nvPr/>
        </p:nvSpPr>
        <p:spPr>
          <a:xfrm>
            <a:off x="4342636" y="3449944"/>
            <a:ext cx="354013" cy="2936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1" name="Picture 4" descr="Resultado de imagen para ENGRANAJE ICON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61" y="2749091"/>
            <a:ext cx="326322" cy="38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21 CuadroTexto"/>
          <p:cNvSpPr txBox="1"/>
          <p:nvPr/>
        </p:nvSpPr>
        <p:spPr>
          <a:xfrm>
            <a:off x="4236274" y="3024382"/>
            <a:ext cx="692219" cy="306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latin typeface="Gadugi" panose="020B0502040204020203" pitchFamily="34" charset="0"/>
              </a:rPr>
              <a:t>SEGYA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6444777" y="4390777"/>
            <a:ext cx="1799177" cy="241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/>
              <a:t>Siniestros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5591738" y="4716413"/>
            <a:ext cx="375074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228600" indent="-228600" algn="just">
              <a:buFont typeface="Wingdings" panose="05000000000000000000" pitchFamily="2" charset="2"/>
              <a:buChar char="§"/>
              <a:defRPr sz="1050">
                <a:latin typeface="BNPP Sans" pitchFamily="50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Fallas Frecuentes (tipo, modelo, marca; </a:t>
            </a:r>
            <a:r>
              <a:rPr lang="es-ES" dirty="0" smtClean="0"/>
              <a:t>repuestos</a:t>
            </a:r>
            <a:r>
              <a:rPr lang="es-ES" dirty="0"/>
              <a:t>)</a:t>
            </a:r>
          </a:p>
          <a:p>
            <a:pPr>
              <a:lnSpc>
                <a:spcPct val="120000"/>
              </a:lnSpc>
            </a:pPr>
            <a:r>
              <a:rPr lang="es-ES" dirty="0"/>
              <a:t>Indicadores mensuales</a:t>
            </a:r>
          </a:p>
          <a:p>
            <a:pPr>
              <a:lnSpc>
                <a:spcPct val="120000"/>
              </a:lnSpc>
            </a:pPr>
            <a:r>
              <a:rPr lang="es-ES" dirty="0"/>
              <a:t>Web </a:t>
            </a:r>
            <a:r>
              <a:rPr lang="es-ES" dirty="0" smtClean="0"/>
              <a:t>para </a:t>
            </a:r>
            <a:r>
              <a:rPr lang="es-ES" dirty="0"/>
              <a:t>tracking de siniestros</a:t>
            </a:r>
          </a:p>
          <a:p>
            <a:pPr>
              <a:lnSpc>
                <a:spcPct val="120000"/>
              </a:lnSpc>
            </a:pPr>
            <a:r>
              <a:rPr lang="es-ES" dirty="0"/>
              <a:t>SLA cortos para reparaciones y/o reemplazos</a:t>
            </a:r>
          </a:p>
          <a:p>
            <a:pPr>
              <a:lnSpc>
                <a:spcPct val="120000"/>
              </a:lnSpc>
            </a:pPr>
            <a:r>
              <a:rPr lang="es-ES" dirty="0"/>
              <a:t>Reemplazo automático para PEDS  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757169" y="4356373"/>
            <a:ext cx="1799177" cy="241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/>
              <a:t>Gestión de Red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252090" y="4653727"/>
            <a:ext cx="2996509" cy="10707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BNPP Sans" pitchFamily="50" charset="0"/>
              </a:rPr>
              <a:t>Capacitación continua a la red de ST, SAC de tiendas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BNPP Sans" pitchFamily="50" charset="0"/>
              </a:rPr>
              <a:t>Monitoreo en las tarifas de los ST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BNPP Sans" pitchFamily="50" charset="0"/>
              </a:rPr>
              <a:t>Mejora de tarifas de ST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BNPP Sans" pitchFamily="50" charset="0"/>
              </a:rPr>
              <a:t>Descuentos para los clientes </a:t>
            </a:r>
          </a:p>
          <a:p>
            <a:pPr algn="just">
              <a:lnSpc>
                <a:spcPct val="120000"/>
              </a:lnSpc>
            </a:pPr>
            <a:r>
              <a:rPr lang="es-PE" sz="1000" dirty="0" smtClean="0">
                <a:latin typeface="BNPP Sans" pitchFamily="50" charset="0"/>
              </a:rPr>
              <a:t>    (Mantenimiento preventivo, fallas no cubiertas,etc)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6567521" y="1770463"/>
            <a:ext cx="1799177" cy="241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/>
              <a:t>Facturación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6161005" y="2206778"/>
            <a:ext cx="3092085" cy="414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BNPP Sans" pitchFamily="50" charset="0"/>
              </a:rPr>
              <a:t>Monitoreo de facturas (Compra de productos, </a:t>
            </a:r>
            <a:r>
              <a:rPr lang="es-PE" sz="1000" dirty="0" err="1" smtClean="0">
                <a:latin typeface="BNPP Sans" pitchFamily="50" charset="0"/>
              </a:rPr>
              <a:t>reemplazos,etc</a:t>
            </a:r>
            <a:r>
              <a:rPr lang="es-PE" sz="1000" dirty="0" smtClean="0">
                <a:latin typeface="BNPP Sans" pitchFamily="50" charset="0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BNPP Sans" pitchFamily="50" charset="0"/>
              </a:rPr>
              <a:t>Pagos a tiempo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131768" y="2094286"/>
            <a:ext cx="2493982" cy="1054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BNPP Sans" pitchFamily="50" charset="0"/>
              </a:rPr>
              <a:t>Validación de ventas ( Precio adecuado al cliente)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BNPP Sans" pitchFamily="50" charset="0"/>
              </a:rPr>
              <a:t>Flexibilidad y rapidez  en cambio de tarifas para campañas especiales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BNPP Sans" pitchFamily="50" charset="0"/>
              </a:rPr>
              <a:t>Indicadores de calidad de información para identificar oportunidades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505883" y="1754251"/>
            <a:ext cx="1799177" cy="241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/>
              <a:t>Suscripción</a:t>
            </a:r>
          </a:p>
        </p:txBody>
      </p:sp>
      <p:sp>
        <p:nvSpPr>
          <p:cNvPr id="34" name="33 CuadroTexto"/>
          <p:cNvSpPr txBox="1"/>
          <p:nvPr/>
        </p:nvSpPr>
        <p:spPr>
          <a:xfrm>
            <a:off x="446327" y="164217"/>
            <a:ext cx="8230699" cy="574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2400" b="1" dirty="0" smtClean="0">
                <a:solidFill>
                  <a:schemeClr val="accent4"/>
                </a:solidFill>
                <a:latin typeface="BNPP Sans" pitchFamily="50" charset="0"/>
              </a:rPr>
              <a:t>Creación de una nueva unidad orientada a al rediseño y  transformación del negocio 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3196061" y="1116013"/>
            <a:ext cx="2634461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>
                <a:latin typeface="BNPP Sans" pitchFamily="50" charset="0"/>
              </a:rPr>
              <a:t>Sistema integrado de gestión</a:t>
            </a:r>
          </a:p>
        </p:txBody>
      </p:sp>
      <p:sp>
        <p:nvSpPr>
          <p:cNvPr id="31" name="30 Estrella de 4 puntas">
            <a:hlinkClick r:id="rId7" action="ppaction://hlinksldjump"/>
          </p:cNvPr>
          <p:cNvSpPr/>
          <p:nvPr/>
        </p:nvSpPr>
        <p:spPr>
          <a:xfrm>
            <a:off x="7467109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1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35 CuadroTexto"/>
          <p:cNvSpPr txBox="1"/>
          <p:nvPr/>
        </p:nvSpPr>
        <p:spPr>
          <a:xfrm>
            <a:off x="504872" y="107901"/>
            <a:ext cx="8316170" cy="470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BNPP Sans" pitchFamily="50" charset="0"/>
              </a:defRPr>
            </a:lvl1pPr>
          </a:lstStyle>
          <a:p>
            <a:r>
              <a:rPr lang="es-PE" dirty="0" smtClean="0"/>
              <a:t>Modelo de negocio orientado a ofrecer una experiencia </a:t>
            </a:r>
            <a:r>
              <a:rPr lang="es-PE" dirty="0" err="1" smtClean="0"/>
              <a:t>omnicanal</a:t>
            </a:r>
            <a:r>
              <a:rPr lang="es-PE" dirty="0" smtClean="0"/>
              <a:t> </a:t>
            </a:r>
            <a:endParaRPr lang="es-PE" dirty="0"/>
          </a:p>
        </p:txBody>
      </p:sp>
      <p:cxnSp>
        <p:nvCxnSpPr>
          <p:cNvPr id="23" name="22 Conector recto"/>
          <p:cNvCxnSpPr/>
          <p:nvPr/>
        </p:nvCxnSpPr>
        <p:spPr>
          <a:xfrm flipH="1">
            <a:off x="4310480" y="4293547"/>
            <a:ext cx="967309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144 Rectángulo redondeado"/>
          <p:cNvSpPr>
            <a:spLocks noChangeArrowheads="1"/>
          </p:cNvSpPr>
          <p:nvPr/>
        </p:nvSpPr>
        <p:spPr bwMode="auto">
          <a:xfrm>
            <a:off x="1455436" y="1121880"/>
            <a:ext cx="1900960" cy="832899"/>
          </a:xfrm>
          <a:prstGeom prst="roundRect">
            <a:avLst>
              <a:gd name="adj" fmla="val 16667"/>
            </a:avLst>
          </a:prstGeom>
          <a:noFill/>
          <a:ln w="3175" algn="ctr">
            <a:solidFill>
              <a:srgbClr val="00915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9776" tIns="98205" rIns="99776" bIns="98205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 b="1" dirty="0" smtClean="0">
                <a:solidFill>
                  <a:srgbClr val="000000"/>
                </a:solidFill>
                <a:latin typeface="BNPP Sans" pitchFamily="50" charset="0"/>
              </a:rPr>
              <a:t>Email</a:t>
            </a:r>
            <a:endParaRPr lang="es-ES_tradnl" altLang="es-ES" sz="1100" b="1" dirty="0">
              <a:solidFill>
                <a:srgbClr val="000000"/>
              </a:solidFill>
              <a:latin typeface="BNPP Sans" pitchFamily="50" charset="0"/>
            </a:endParaRPr>
          </a:p>
        </p:txBody>
      </p:sp>
      <p:pic>
        <p:nvPicPr>
          <p:cNvPr id="26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0" t="30156" r="23732" b="44400"/>
          <a:stretch>
            <a:fillRect/>
          </a:stretch>
        </p:blipFill>
        <p:spPr bwMode="auto">
          <a:xfrm>
            <a:off x="6218532" y="2121042"/>
            <a:ext cx="539129" cy="110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26 Conector recto"/>
          <p:cNvCxnSpPr/>
          <p:nvPr/>
        </p:nvCxnSpPr>
        <p:spPr>
          <a:xfrm>
            <a:off x="2986878" y="2605581"/>
            <a:ext cx="537567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onector"/>
          <p:cNvSpPr/>
          <p:nvPr/>
        </p:nvSpPr>
        <p:spPr>
          <a:xfrm>
            <a:off x="3536946" y="2524824"/>
            <a:ext cx="142205" cy="144095"/>
          </a:xfrm>
          <a:prstGeom prst="flowChartConnector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16" tIns="45258" rIns="90516" bIns="45258" anchor="ctr"/>
          <a:lstStyle/>
          <a:p>
            <a:pPr algn="ctr">
              <a:defRPr/>
            </a:pPr>
            <a:endParaRPr lang="es-PE">
              <a:solidFill>
                <a:srgbClr val="009900"/>
              </a:solidFill>
            </a:endParaRPr>
          </a:p>
        </p:txBody>
      </p:sp>
      <p:grpSp>
        <p:nvGrpSpPr>
          <p:cNvPr id="29" name="148 Grupo"/>
          <p:cNvGrpSpPr>
            <a:grpSpLocks/>
          </p:cNvGrpSpPr>
          <p:nvPr/>
        </p:nvGrpSpPr>
        <p:grpSpPr bwMode="auto">
          <a:xfrm>
            <a:off x="1405430" y="2018117"/>
            <a:ext cx="1581448" cy="1205012"/>
            <a:chOff x="1512243" y="2147820"/>
            <a:chExt cx="1607768" cy="1207614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12243" y="2176729"/>
              <a:ext cx="591365" cy="1178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4" descr="Y:\08-Canal Digital\Operações\Cetelem\Peças\e-mails\CTL_E-mkt_protegido_bloq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101" y="2147820"/>
              <a:ext cx="589336" cy="1185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 descr="Y:\08-Canal Digital\Digital Performance\5. CRM\CRM Cardif\CRM project\Freela\Residencial Parceiros\EM APROVAÇÃO\CARREFOUR\Email_Carrefour_PEÇA_0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436" y="2156961"/>
              <a:ext cx="540575" cy="1156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152 Rectángulo redondeado"/>
          <p:cNvSpPr>
            <a:spLocks noChangeArrowheads="1"/>
          </p:cNvSpPr>
          <p:nvPr/>
        </p:nvSpPr>
        <p:spPr bwMode="auto">
          <a:xfrm>
            <a:off x="6181280" y="1212136"/>
            <a:ext cx="1306413" cy="652385"/>
          </a:xfrm>
          <a:prstGeom prst="roundRect">
            <a:avLst>
              <a:gd name="adj" fmla="val 16667"/>
            </a:avLst>
          </a:prstGeom>
          <a:noFill/>
          <a:ln w="3175" algn="ctr">
            <a:solidFill>
              <a:srgbClr val="00915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9776" tIns="98205" rIns="99776" bIns="98205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 b="1">
                <a:solidFill>
                  <a:srgbClr val="000000"/>
                </a:solidFill>
                <a:latin typeface="BNPP Sans" pitchFamily="50" charset="0"/>
              </a:rPr>
              <a:t>SMS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Promedio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Conversión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2%</a:t>
            </a:r>
          </a:p>
        </p:txBody>
      </p:sp>
      <p:cxnSp>
        <p:nvCxnSpPr>
          <p:cNvPr id="34" name="33 Conector recto"/>
          <p:cNvCxnSpPr/>
          <p:nvPr/>
        </p:nvCxnSpPr>
        <p:spPr>
          <a:xfrm>
            <a:off x="5524695" y="2624582"/>
            <a:ext cx="537567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Conector"/>
          <p:cNvSpPr/>
          <p:nvPr/>
        </p:nvSpPr>
        <p:spPr>
          <a:xfrm>
            <a:off x="6077889" y="2553327"/>
            <a:ext cx="140643" cy="144095"/>
          </a:xfrm>
          <a:prstGeom prst="flowChartConnector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16" tIns="45258" rIns="90516" bIns="45258" anchor="ctr"/>
          <a:lstStyle/>
          <a:p>
            <a:pPr algn="ctr">
              <a:defRPr/>
            </a:pPr>
            <a:endParaRPr lang="es-PE">
              <a:solidFill>
                <a:srgbClr val="009900"/>
              </a:solidFill>
            </a:endParaRPr>
          </a:p>
        </p:txBody>
      </p:sp>
      <p:cxnSp>
        <p:nvCxnSpPr>
          <p:cNvPr id="57" name="56 Conector recto"/>
          <p:cNvCxnSpPr/>
          <p:nvPr/>
        </p:nvCxnSpPr>
        <p:spPr>
          <a:xfrm>
            <a:off x="6930417" y="2650644"/>
            <a:ext cx="666489" cy="4023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/>
          <p:nvPr/>
        </p:nvCxnSpPr>
        <p:spPr>
          <a:xfrm flipH="1">
            <a:off x="6535758" y="4307797"/>
            <a:ext cx="1061148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61 Conector"/>
          <p:cNvSpPr/>
          <p:nvPr/>
        </p:nvSpPr>
        <p:spPr>
          <a:xfrm>
            <a:off x="6393553" y="4234959"/>
            <a:ext cx="142205" cy="144095"/>
          </a:xfrm>
          <a:prstGeom prst="flowChartConnector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16" tIns="45258" rIns="90516" bIns="45258" anchor="ctr"/>
          <a:lstStyle/>
          <a:p>
            <a:pPr algn="ctr">
              <a:defRPr/>
            </a:pPr>
            <a:endParaRPr lang="es-PE">
              <a:solidFill>
                <a:srgbClr val="009900"/>
              </a:solidFill>
            </a:endParaRPr>
          </a:p>
        </p:txBody>
      </p:sp>
      <p:pic>
        <p:nvPicPr>
          <p:cNvPr id="63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8" t="68726" r="32872" b="18147"/>
          <a:stretch>
            <a:fillRect/>
          </a:stretch>
        </p:blipFill>
        <p:spPr bwMode="auto">
          <a:xfrm>
            <a:off x="5109018" y="3951520"/>
            <a:ext cx="1254844" cy="79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162 Rectángulo redondeado"/>
          <p:cNvSpPr>
            <a:spLocks noChangeArrowheads="1"/>
          </p:cNvSpPr>
          <p:nvPr/>
        </p:nvSpPr>
        <p:spPr bwMode="auto">
          <a:xfrm>
            <a:off x="4926182" y="4885760"/>
            <a:ext cx="1670522" cy="614382"/>
          </a:xfrm>
          <a:prstGeom prst="roundRect">
            <a:avLst>
              <a:gd name="adj" fmla="val 16667"/>
            </a:avLst>
          </a:prstGeom>
          <a:noFill/>
          <a:ln w="3175" algn="ctr">
            <a:solidFill>
              <a:srgbClr val="00915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9776" tIns="98205" rIns="99776" bIns="98205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 b="1">
                <a:solidFill>
                  <a:srgbClr val="000000"/>
                </a:solidFill>
                <a:latin typeface="BNPP Sans" pitchFamily="50" charset="0"/>
              </a:rPr>
              <a:t>Smart message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Promedio Conversión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7%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659" y="1929444"/>
            <a:ext cx="1398613" cy="145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164 Rectángulo redondeado"/>
          <p:cNvSpPr>
            <a:spLocks noChangeArrowheads="1"/>
          </p:cNvSpPr>
          <p:nvPr/>
        </p:nvSpPr>
        <p:spPr bwMode="auto">
          <a:xfrm>
            <a:off x="3741659" y="1121880"/>
            <a:ext cx="1909369" cy="805981"/>
          </a:xfrm>
          <a:prstGeom prst="roundRect">
            <a:avLst>
              <a:gd name="adj" fmla="val 16667"/>
            </a:avLst>
          </a:prstGeom>
          <a:noFill/>
          <a:ln w="3175" algn="ctr">
            <a:solidFill>
              <a:srgbClr val="00915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9776" tIns="98205" rIns="99776" bIns="98205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 b="1" dirty="0">
                <a:solidFill>
                  <a:srgbClr val="000000"/>
                </a:solidFill>
                <a:latin typeface="BNPP Sans" pitchFamily="50" charset="0"/>
              </a:rPr>
              <a:t>Social media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 dirty="0">
                <a:solidFill>
                  <a:srgbClr val="000000"/>
                </a:solidFill>
                <a:latin typeface="BNPP Sans" pitchFamily="50" charset="0"/>
              </a:rPr>
              <a:t>Promedio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 dirty="0">
                <a:solidFill>
                  <a:srgbClr val="000000"/>
                </a:solidFill>
                <a:latin typeface="BNPP Sans" pitchFamily="50" charset="0"/>
              </a:rPr>
              <a:t>Conversión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 dirty="0">
                <a:solidFill>
                  <a:srgbClr val="000000"/>
                </a:solidFill>
                <a:latin typeface="BNPP Sans" pitchFamily="50" charset="0"/>
              </a:rPr>
              <a:t>2%</a:t>
            </a:r>
          </a:p>
        </p:txBody>
      </p: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899" y="1954780"/>
            <a:ext cx="368796" cy="141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166 Rectángulo redondeado"/>
          <p:cNvSpPr>
            <a:spLocks noChangeArrowheads="1"/>
          </p:cNvSpPr>
          <p:nvPr/>
        </p:nvSpPr>
        <p:spPr bwMode="auto">
          <a:xfrm>
            <a:off x="2421182" y="4879426"/>
            <a:ext cx="1670521" cy="615965"/>
          </a:xfrm>
          <a:prstGeom prst="roundRect">
            <a:avLst>
              <a:gd name="adj" fmla="val 16667"/>
            </a:avLst>
          </a:prstGeom>
          <a:noFill/>
          <a:ln w="3175" algn="ctr">
            <a:solidFill>
              <a:srgbClr val="00915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9776" tIns="98205" rIns="99776" bIns="98205" anchor="ctr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 b="1">
                <a:solidFill>
                  <a:srgbClr val="000000"/>
                </a:solidFill>
                <a:latin typeface="BNPP Sans" pitchFamily="50" charset="0"/>
              </a:rPr>
              <a:t>Estado de Cuenta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Promedio Conversión</a:t>
            </a:r>
          </a:p>
          <a:p>
            <a:pPr algn="ctr">
              <a:spcBef>
                <a:spcPct val="0"/>
              </a:spcBef>
              <a:buClr>
                <a:srgbClr val="8064A2"/>
              </a:buClr>
            </a:pPr>
            <a:r>
              <a:rPr lang="es-ES_tradnl" altLang="es-ES" sz="1100">
                <a:solidFill>
                  <a:srgbClr val="000000"/>
                </a:solidFill>
                <a:latin typeface="BNPP Sans" pitchFamily="50" charset="0"/>
              </a:rPr>
              <a:t>5%</a:t>
            </a:r>
          </a:p>
        </p:txBody>
      </p:sp>
      <p:pic>
        <p:nvPicPr>
          <p:cNvPr id="69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58939" r="55571" b="17163"/>
          <a:stretch>
            <a:fillRect/>
          </a:stretch>
        </p:blipFill>
        <p:spPr bwMode="auto">
          <a:xfrm>
            <a:off x="2253973" y="3671247"/>
            <a:ext cx="2004939" cy="11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69 Conector"/>
          <p:cNvSpPr/>
          <p:nvPr/>
        </p:nvSpPr>
        <p:spPr>
          <a:xfrm>
            <a:off x="4169838" y="4220708"/>
            <a:ext cx="140643" cy="144094"/>
          </a:xfrm>
          <a:prstGeom prst="flowChartConnector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16" tIns="45258" rIns="90516" bIns="45258" anchor="ctr"/>
          <a:lstStyle/>
          <a:p>
            <a:pPr algn="ctr">
              <a:defRPr/>
            </a:pPr>
            <a:endParaRPr lang="es-PE">
              <a:solidFill>
                <a:srgbClr val="009900"/>
              </a:solidFill>
            </a:endParaRPr>
          </a:p>
        </p:txBody>
      </p:sp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55" y="5994972"/>
            <a:ext cx="8335417" cy="74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36 Conector"/>
          <p:cNvSpPr/>
          <p:nvPr/>
        </p:nvSpPr>
        <p:spPr>
          <a:xfrm>
            <a:off x="6763385" y="2562998"/>
            <a:ext cx="142205" cy="144095"/>
          </a:xfrm>
          <a:prstGeom prst="flowChartConnector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16" tIns="45258" rIns="90516" bIns="45258" anchor="ctr"/>
          <a:lstStyle/>
          <a:p>
            <a:pPr algn="ctr">
              <a:defRPr/>
            </a:pPr>
            <a:endParaRPr lang="es-PE">
              <a:solidFill>
                <a:srgbClr val="009900"/>
              </a:solidFill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7596906" y="2654667"/>
            <a:ext cx="0" cy="1638088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Estrella de 4 puntas">
            <a:hlinkClick r:id="rId9" action="ppaction://hlinksldjump"/>
          </p:cNvPr>
          <p:cNvSpPr/>
          <p:nvPr/>
        </p:nvSpPr>
        <p:spPr>
          <a:xfrm>
            <a:off x="7467109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7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2" t="17026" r="27299" b="6488"/>
          <a:stretch/>
        </p:blipFill>
        <p:spPr bwMode="auto">
          <a:xfrm>
            <a:off x="756146" y="2403867"/>
            <a:ext cx="3195636" cy="316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342478" y="342942"/>
            <a:ext cx="8316170" cy="470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BNPP Sans" pitchFamily="50" charset="0"/>
              </a:defRPr>
            </a:lvl1pPr>
          </a:lstStyle>
          <a:p>
            <a:r>
              <a:rPr lang="es-PE" dirty="0" smtClean="0"/>
              <a:t>Mejoras en la experiencia post venta</a:t>
            </a:r>
            <a:endParaRPr lang="es-P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4" t="17027" r="28025" b="6489"/>
          <a:stretch/>
        </p:blipFill>
        <p:spPr bwMode="auto">
          <a:xfrm>
            <a:off x="4356546" y="2420903"/>
            <a:ext cx="3530308" cy="315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504872" y="1980109"/>
            <a:ext cx="3635650" cy="37444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324669" y="1980109"/>
            <a:ext cx="3635650" cy="37444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044178" y="1836093"/>
            <a:ext cx="2592288" cy="2880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825556" y="1836093"/>
            <a:ext cx="2592288" cy="2880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255873" y="1896148"/>
            <a:ext cx="2196182" cy="273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600" b="1" dirty="0" smtClean="0">
                <a:latin typeface="BNPP Sans" pitchFamily="50" charset="0"/>
              </a:rPr>
              <a:t>Tracking de siniestros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4860602" y="1850945"/>
            <a:ext cx="2521916" cy="273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600" b="1" dirty="0" smtClean="0">
                <a:latin typeface="BNPP Sans" pitchFamily="50" charset="0"/>
              </a:rPr>
              <a:t>Seguimiento de reclamos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1559960" y="1119053"/>
            <a:ext cx="553289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b="1" dirty="0" smtClean="0">
                <a:latin typeface="BNPP Sans" pitchFamily="50" charset="0"/>
              </a:rPr>
              <a:t>Modulo de Consultas web</a:t>
            </a:r>
          </a:p>
        </p:txBody>
      </p:sp>
      <p:cxnSp>
        <p:nvCxnSpPr>
          <p:cNvPr id="15" name="14 Conector recto"/>
          <p:cNvCxnSpPr>
            <a:stCxn id="10" idx="0"/>
          </p:cNvCxnSpPr>
          <p:nvPr/>
        </p:nvCxnSpPr>
        <p:spPr>
          <a:xfrm flipV="1">
            <a:off x="2340322" y="1440049"/>
            <a:ext cx="13642" cy="39604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>
            <a:off x="2347143" y="1440049"/>
            <a:ext cx="388161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6228754" y="1440049"/>
            <a:ext cx="0" cy="39604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23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Marcador de número de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597025" indent="-225425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4225" indent="-225425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14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686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58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30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fld id="{2BD1799D-46ED-4B5A-81C4-0E42D8380AA5}" type="slidenum">
              <a:rPr lang="en-GB" altLang="es-PE" smtClean="0"/>
              <a:pPr eaLnBrk="1" hangingPunct="1">
                <a:spcBef>
                  <a:spcPct val="0"/>
                </a:spcBef>
                <a:buClrTx/>
                <a:buSzTx/>
              </a:pPr>
              <a:t>6</a:t>
            </a:fld>
            <a:endParaRPr lang="en-GB" altLang="es-PE" smtClean="0"/>
          </a:p>
        </p:txBody>
      </p:sp>
      <p:pic>
        <p:nvPicPr>
          <p:cNvPr id="157699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9" y="1800225"/>
            <a:ext cx="1434042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282" y="1795463"/>
            <a:ext cx="1436688" cy="306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59" y="1795464"/>
            <a:ext cx="1400969" cy="30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2" name="CuadroTexto 11"/>
          <p:cNvSpPr txBox="1">
            <a:spLocks noChangeArrowheads="1"/>
          </p:cNvSpPr>
          <p:nvPr/>
        </p:nvSpPr>
        <p:spPr bwMode="auto">
          <a:xfrm>
            <a:off x="255324" y="5267325"/>
            <a:ext cx="1678781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</a:pPr>
            <a:r>
              <a:rPr lang="es-PE" altLang="es-PE" sz="1100">
                <a:latin typeface="BNPP Sans" pitchFamily="50" charset="0"/>
              </a:rPr>
              <a:t>El vendedor ingresa al APP con su usuario y contraseña </a:t>
            </a:r>
          </a:p>
        </p:txBody>
      </p:sp>
      <p:sp>
        <p:nvSpPr>
          <p:cNvPr id="157703" name="CuadroTexto 12"/>
          <p:cNvSpPr txBox="1">
            <a:spLocks noChangeArrowheads="1"/>
          </p:cNvSpPr>
          <p:nvPr/>
        </p:nvSpPr>
        <p:spPr bwMode="auto">
          <a:xfrm>
            <a:off x="2397307" y="5148461"/>
            <a:ext cx="1959239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</a:pPr>
            <a:r>
              <a:rPr lang="es-PE" altLang="es-PE" sz="1100" dirty="0">
                <a:latin typeface="BNPP Sans" pitchFamily="50" charset="0"/>
              </a:rPr>
              <a:t>1.-Se identifican los datos del producto ingresando el SKU</a:t>
            </a:r>
          </a:p>
          <a:p>
            <a:pPr algn="just" eaLnBrk="1" hangingPunct="1">
              <a:spcBef>
                <a:spcPct val="0"/>
              </a:spcBef>
              <a:buClrTx/>
              <a:buSzTx/>
            </a:pPr>
            <a:r>
              <a:rPr lang="es-PE" altLang="es-PE" sz="1100" dirty="0">
                <a:latin typeface="BNPP Sans" pitchFamily="50" charset="0"/>
              </a:rPr>
              <a:t>2.- Se selecciona el tipo de servicio y tiempo que se desea adquirir</a:t>
            </a:r>
          </a:p>
        </p:txBody>
      </p:sp>
      <p:pic>
        <p:nvPicPr>
          <p:cNvPr id="157704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28" y="1797050"/>
            <a:ext cx="1563688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5" name="CuadroTexto 15"/>
          <p:cNvSpPr txBox="1">
            <a:spLocks noChangeArrowheads="1"/>
          </p:cNvSpPr>
          <p:nvPr/>
        </p:nvSpPr>
        <p:spPr bwMode="auto">
          <a:xfrm>
            <a:off x="4685771" y="5220469"/>
            <a:ext cx="167084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</a:pPr>
            <a:r>
              <a:rPr lang="es-PE" altLang="es-PE" sz="1100" dirty="0">
                <a:latin typeface="BNPP Sans" pitchFamily="50" charset="0"/>
              </a:rPr>
              <a:t>Oferta de Seguros adicional para Cross </a:t>
            </a:r>
            <a:r>
              <a:rPr lang="es-PE" altLang="es-PE" sz="1100" dirty="0" err="1">
                <a:latin typeface="BNPP Sans" pitchFamily="50" charset="0"/>
              </a:rPr>
              <a:t>sell</a:t>
            </a:r>
            <a:r>
              <a:rPr lang="es-PE" altLang="es-PE" sz="1100" dirty="0">
                <a:latin typeface="BNPP Sans" pitchFamily="50" charset="0"/>
              </a:rPr>
              <a:t> de acuerdo al perfil del cliente </a:t>
            </a:r>
          </a:p>
        </p:txBody>
      </p:sp>
      <p:sp>
        <p:nvSpPr>
          <p:cNvPr id="157706" name="CuadroTexto 16"/>
          <p:cNvSpPr txBox="1">
            <a:spLocks noChangeArrowheads="1"/>
          </p:cNvSpPr>
          <p:nvPr/>
        </p:nvSpPr>
        <p:spPr bwMode="auto">
          <a:xfrm>
            <a:off x="6865506" y="5156771"/>
            <a:ext cx="1955536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</a:pPr>
            <a:r>
              <a:rPr lang="es-PE" altLang="es-PE" sz="1100" dirty="0">
                <a:latin typeface="BNPP Sans" pitchFamily="50" charset="0"/>
              </a:rPr>
              <a:t>1.-Se registra y confirma la venta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</a:pPr>
            <a:r>
              <a:rPr lang="es-PE" altLang="es-PE" sz="1100" dirty="0">
                <a:latin typeface="BNPP Sans" pitchFamily="50" charset="0"/>
              </a:rPr>
              <a:t>2.- La información es procesada y enviada automáticamente</a:t>
            </a:r>
          </a:p>
        </p:txBody>
      </p:sp>
      <p:sp>
        <p:nvSpPr>
          <p:cNvPr id="19" name="Rectángulo: esquinas redondeadas 18">
            <a:extLst>
              <a:ext uri="{FF2B5EF4-FFF2-40B4-BE49-F238E27FC236}"/>
            </a:extLst>
          </p:cNvPr>
          <p:cNvSpPr/>
          <p:nvPr/>
        </p:nvSpPr>
        <p:spPr>
          <a:xfrm>
            <a:off x="59532" y="5040313"/>
            <a:ext cx="2041260" cy="971550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/>
            </a:extLst>
          </p:cNvPr>
          <p:cNvSpPr/>
          <p:nvPr/>
        </p:nvSpPr>
        <p:spPr>
          <a:xfrm>
            <a:off x="2214563" y="5041901"/>
            <a:ext cx="2226469" cy="969963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/>
            </a:extLst>
          </p:cNvPr>
          <p:cNvSpPr/>
          <p:nvPr/>
        </p:nvSpPr>
        <p:spPr>
          <a:xfrm>
            <a:off x="4554803" y="5040313"/>
            <a:ext cx="2047878" cy="971550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/>
            </a:extLst>
          </p:cNvPr>
          <p:cNvSpPr/>
          <p:nvPr/>
        </p:nvSpPr>
        <p:spPr>
          <a:xfrm>
            <a:off x="6732810" y="5040313"/>
            <a:ext cx="2208785" cy="971550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57711" name="CuadroTexto 22"/>
          <p:cNvSpPr txBox="1">
            <a:spLocks noChangeArrowheads="1"/>
          </p:cNvSpPr>
          <p:nvPr/>
        </p:nvSpPr>
        <p:spPr bwMode="auto">
          <a:xfrm>
            <a:off x="985573" y="1411289"/>
            <a:ext cx="111654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600" b="1">
                <a:latin typeface="BNPP Sans" pitchFamily="50" charset="0"/>
              </a:rPr>
              <a:t>Login</a:t>
            </a:r>
          </a:p>
        </p:txBody>
      </p:sp>
      <p:sp>
        <p:nvSpPr>
          <p:cNvPr id="157712" name="CuadroTexto 23"/>
          <p:cNvSpPr txBox="1">
            <a:spLocks noChangeArrowheads="1"/>
          </p:cNvSpPr>
          <p:nvPr/>
        </p:nvSpPr>
        <p:spPr bwMode="auto">
          <a:xfrm>
            <a:off x="2700362" y="1390651"/>
            <a:ext cx="1291166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 dirty="0">
                <a:latin typeface="BNPP Sans" pitchFamily="50" charset="0"/>
              </a:rPr>
              <a:t>Venta producto</a:t>
            </a:r>
          </a:p>
        </p:txBody>
      </p:sp>
      <p:sp>
        <p:nvSpPr>
          <p:cNvPr id="157713" name="CuadroTexto 24"/>
          <p:cNvSpPr txBox="1">
            <a:spLocks noChangeArrowheads="1"/>
          </p:cNvSpPr>
          <p:nvPr/>
        </p:nvSpPr>
        <p:spPr bwMode="auto">
          <a:xfrm>
            <a:off x="4740011" y="1332037"/>
            <a:ext cx="17462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400" b="1" dirty="0">
                <a:latin typeface="BNPP Sans" pitchFamily="50" charset="0"/>
              </a:rPr>
              <a:t>Productos Adicionales</a:t>
            </a:r>
          </a:p>
        </p:txBody>
      </p:sp>
      <p:sp>
        <p:nvSpPr>
          <p:cNvPr id="157714" name="CuadroTexto 25"/>
          <p:cNvSpPr txBox="1">
            <a:spLocks noChangeArrowheads="1"/>
          </p:cNvSpPr>
          <p:nvPr/>
        </p:nvSpPr>
        <p:spPr bwMode="auto">
          <a:xfrm>
            <a:off x="7015428" y="1420814"/>
            <a:ext cx="17462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400" b="1">
                <a:latin typeface="BNPP Sans" pitchFamily="50" charset="0"/>
              </a:rPr>
              <a:t>Detalle de Compra</a:t>
            </a:r>
          </a:p>
        </p:txBody>
      </p:sp>
      <p:sp>
        <p:nvSpPr>
          <p:cNvPr id="157715" name="Título 2"/>
          <p:cNvSpPr txBox="1">
            <a:spLocks/>
          </p:cNvSpPr>
          <p:nvPr/>
        </p:nvSpPr>
        <p:spPr bwMode="auto">
          <a:xfrm>
            <a:off x="316841" y="141875"/>
            <a:ext cx="8329083" cy="470082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BNPP Sans" pitchFamily="50" charset="0"/>
              </a:defRPr>
            </a:lvl1pPr>
          </a:lstStyle>
          <a:p>
            <a:r>
              <a:rPr lang="es-PE" altLang="es-PE" dirty="0"/>
              <a:t>Innovación </a:t>
            </a:r>
            <a:r>
              <a:rPr lang="es-PE" altLang="es-PE" dirty="0" smtClean="0"/>
              <a:t>gestión </a:t>
            </a:r>
            <a:r>
              <a:rPr lang="es-PE" altLang="es-PE" dirty="0"/>
              <a:t>de </a:t>
            </a:r>
            <a:r>
              <a:rPr lang="es-PE" altLang="es-PE" dirty="0" smtClean="0"/>
              <a:t>canales para facilitar la gestión de ventas</a:t>
            </a:r>
            <a:endParaRPr lang="es-PE" altLang="es-PE" dirty="0"/>
          </a:p>
        </p:txBody>
      </p:sp>
      <p:sp>
        <p:nvSpPr>
          <p:cNvPr id="5" name="Rectángulo: esquinas redondeadas 4">
            <a:extLst>
              <a:ext uri="{FF2B5EF4-FFF2-40B4-BE49-F238E27FC236}"/>
            </a:extLst>
          </p:cNvPr>
          <p:cNvSpPr/>
          <p:nvPr/>
        </p:nvSpPr>
        <p:spPr>
          <a:xfrm>
            <a:off x="456407" y="1362076"/>
            <a:ext cx="1590146" cy="390525"/>
          </a:xfrm>
          <a:prstGeom prst="round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9" name="Rectángulo: esquinas redondeadas 28">
            <a:extLst>
              <a:ext uri="{FF2B5EF4-FFF2-40B4-BE49-F238E27FC236}"/>
            </a:extLst>
          </p:cNvPr>
          <p:cNvSpPr/>
          <p:nvPr/>
        </p:nvSpPr>
        <p:spPr>
          <a:xfrm>
            <a:off x="2575719" y="1312863"/>
            <a:ext cx="1524000" cy="392112"/>
          </a:xfrm>
          <a:prstGeom prst="round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/>
            </a:extLst>
          </p:cNvPr>
          <p:cNvSpPr/>
          <p:nvPr/>
        </p:nvSpPr>
        <p:spPr>
          <a:xfrm>
            <a:off x="4630209" y="1325563"/>
            <a:ext cx="1856053" cy="392112"/>
          </a:xfrm>
          <a:prstGeom prst="round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/>
            </a:extLst>
          </p:cNvPr>
          <p:cNvSpPr/>
          <p:nvPr/>
        </p:nvSpPr>
        <p:spPr>
          <a:xfrm>
            <a:off x="6961188" y="1322389"/>
            <a:ext cx="1854729" cy="390525"/>
          </a:xfrm>
          <a:prstGeom prst="round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/>
            </a:extLst>
          </p:cNvPr>
          <p:cNvCxnSpPr/>
          <p:nvPr/>
        </p:nvCxnSpPr>
        <p:spPr>
          <a:xfrm>
            <a:off x="1238250" y="1108075"/>
            <a:ext cx="6693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721" name="CuadroTexto 31"/>
          <p:cNvSpPr txBox="1">
            <a:spLocks noChangeArrowheads="1"/>
          </p:cNvSpPr>
          <p:nvPr/>
        </p:nvSpPr>
        <p:spPr bwMode="auto">
          <a:xfrm>
            <a:off x="3460750" y="933450"/>
            <a:ext cx="1959240" cy="319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600" b="1">
                <a:latin typeface="BNPP Sans" pitchFamily="50" charset="0"/>
              </a:rPr>
              <a:t>Garantía Extendida</a:t>
            </a:r>
          </a:p>
        </p:txBody>
      </p:sp>
      <p:cxnSp>
        <p:nvCxnSpPr>
          <p:cNvPr id="18" name="Conector recto 17">
            <a:extLst>
              <a:ext uri="{FF2B5EF4-FFF2-40B4-BE49-F238E27FC236}"/>
            </a:extLst>
          </p:cNvPr>
          <p:cNvCxnSpPr>
            <a:endCxn id="5" idx="0"/>
          </p:cNvCxnSpPr>
          <p:nvPr/>
        </p:nvCxnSpPr>
        <p:spPr>
          <a:xfrm>
            <a:off x="1251479" y="1108075"/>
            <a:ext cx="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3360208" y="1108075"/>
            <a:ext cx="5292" cy="223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5574771" y="1108075"/>
            <a:ext cx="5292" cy="223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7932208" y="1101726"/>
            <a:ext cx="0" cy="22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Estrella de 4 puntas">
            <a:hlinkClick r:id="rId7" action="ppaction://hlinksldjump"/>
          </p:cNvPr>
          <p:cNvSpPr/>
          <p:nvPr/>
        </p:nvSpPr>
        <p:spPr>
          <a:xfrm>
            <a:off x="7467109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132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sultado de imagen para computer monito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4" y="899989"/>
            <a:ext cx="8568952" cy="556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9218" name="Picture 2" descr="C:\Users\986400\AppData\Local\Temp\notes6FC876\Pantalla Vent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157864"/>
            <a:ext cx="7848872" cy="348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2"/>
          <p:cNvSpPr txBox="1">
            <a:spLocks/>
          </p:cNvSpPr>
          <p:nvPr/>
        </p:nvSpPr>
        <p:spPr bwMode="auto">
          <a:xfrm>
            <a:off x="228008" y="182563"/>
            <a:ext cx="8665042" cy="744537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BNPP Sans" pitchFamily="50" charset="0"/>
              </a:defRPr>
            </a:lvl1pPr>
          </a:lstStyle>
          <a:p>
            <a:r>
              <a:rPr lang="es-PE" altLang="es-PE" sz="2000" dirty="0"/>
              <a:t>Desarrollo de </a:t>
            </a:r>
            <a:r>
              <a:rPr lang="es-PE" altLang="es-PE" sz="2000" dirty="0" err="1"/>
              <a:t>dashboards</a:t>
            </a:r>
            <a:r>
              <a:rPr lang="es-PE" altLang="es-PE" sz="2000" dirty="0"/>
              <a:t> que permiten hacer un seguimiento diario a los principales indicadores del negocio</a:t>
            </a:r>
          </a:p>
        </p:txBody>
      </p:sp>
      <p:sp>
        <p:nvSpPr>
          <p:cNvPr id="8" name="7 Estrella de 4 puntas">
            <a:hlinkClick r:id="rId4" action="ppaction://hlinksldjump"/>
          </p:cNvPr>
          <p:cNvSpPr/>
          <p:nvPr/>
        </p:nvSpPr>
        <p:spPr>
          <a:xfrm>
            <a:off x="7467109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47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esultado de imagen para computer monito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4" y="1116013"/>
            <a:ext cx="856895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pic>
        <p:nvPicPr>
          <p:cNvPr id="11266" name="Picture 2" descr="C:\Users\986400\AppData\Local\Temp\notes6FC876\Siniestr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332037"/>
            <a:ext cx="792088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2"/>
          <p:cNvSpPr txBox="1">
            <a:spLocks/>
          </p:cNvSpPr>
          <p:nvPr/>
        </p:nvSpPr>
        <p:spPr bwMode="auto">
          <a:xfrm>
            <a:off x="228008" y="182563"/>
            <a:ext cx="8665042" cy="744537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000" b="1">
                <a:solidFill>
                  <a:schemeClr val="accent4"/>
                </a:solidFill>
                <a:latin typeface="BNPP Sans" pitchFamily="50" charset="0"/>
              </a:defRPr>
            </a:lvl1pPr>
          </a:lstStyle>
          <a:p>
            <a:r>
              <a:rPr lang="es-PE" altLang="es-PE" dirty="0"/>
              <a:t>Desarrollo de </a:t>
            </a:r>
            <a:r>
              <a:rPr lang="es-PE" altLang="es-PE" dirty="0" err="1"/>
              <a:t>dashboards</a:t>
            </a:r>
            <a:r>
              <a:rPr lang="es-PE" altLang="es-PE" dirty="0"/>
              <a:t> que permiten hacer un seguimiento diario a los principales indicadores del negocio</a:t>
            </a:r>
          </a:p>
        </p:txBody>
      </p:sp>
      <p:sp>
        <p:nvSpPr>
          <p:cNvPr id="10" name="9 Estrella de 4 puntas">
            <a:hlinkClick r:id="rId4" action="ppaction://hlinksldjump"/>
          </p:cNvPr>
          <p:cNvSpPr/>
          <p:nvPr/>
        </p:nvSpPr>
        <p:spPr>
          <a:xfrm>
            <a:off x="7467109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9" name="Organigramme : Fusion 15"/>
          <p:cNvSpPr/>
          <p:nvPr/>
        </p:nvSpPr>
        <p:spPr>
          <a:xfrm>
            <a:off x="2023347" y="1762199"/>
            <a:ext cx="4746852" cy="284260"/>
          </a:xfrm>
          <a:prstGeom prst="flowChartMerg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925" tIns="72759" rIns="73925" bIns="727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396106" y="131422"/>
            <a:ext cx="8388322" cy="4085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O" sz="2400" b="1" dirty="0">
                <a:solidFill>
                  <a:schemeClr val="accent4"/>
                </a:solidFill>
                <a:latin typeface="BNPP Sans" pitchFamily="50" charset="0"/>
              </a:rPr>
              <a:t>Metodología de Gestión enfocada en incrementar las ventas mediante </a:t>
            </a:r>
            <a:r>
              <a:rPr lang="es-CO" sz="2400" b="1" dirty="0" smtClean="0">
                <a:solidFill>
                  <a:schemeClr val="accent4"/>
                </a:solidFill>
                <a:latin typeface="BNPP Sans" pitchFamily="50" charset="0"/>
              </a:rPr>
              <a:t>el uso eficiente del tiempo de capacitación</a:t>
            </a:r>
            <a:endParaRPr lang="en-US" sz="2400" b="1" dirty="0">
              <a:solidFill>
                <a:schemeClr val="accent4"/>
              </a:solidFill>
              <a:latin typeface="BNPP Sans" pitchFamily="50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4" t="17263" r="19854" b="12023"/>
          <a:stretch/>
        </p:blipFill>
        <p:spPr bwMode="auto">
          <a:xfrm>
            <a:off x="3096942" y="2879909"/>
            <a:ext cx="2489059" cy="207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4" t="15735" r="21230" b="16409"/>
          <a:stretch/>
        </p:blipFill>
        <p:spPr bwMode="auto">
          <a:xfrm>
            <a:off x="396106" y="2262474"/>
            <a:ext cx="2882352" cy="231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21540" r="21432" b="23263"/>
          <a:stretch/>
        </p:blipFill>
        <p:spPr bwMode="auto">
          <a:xfrm>
            <a:off x="5436666" y="2270444"/>
            <a:ext cx="2946809" cy="257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strella de 4 puntas">
            <a:hlinkClick r:id="rId5" action="ppaction://hlinksldjump"/>
          </p:cNvPr>
          <p:cNvSpPr/>
          <p:nvPr/>
        </p:nvSpPr>
        <p:spPr>
          <a:xfrm>
            <a:off x="7459904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0" name="21 CuadroTexto"/>
          <p:cNvSpPr txBox="1"/>
          <p:nvPr/>
        </p:nvSpPr>
        <p:spPr>
          <a:xfrm>
            <a:off x="2396685" y="1035388"/>
            <a:ext cx="1944786" cy="584681"/>
          </a:xfrm>
          <a:prstGeom prst="rect">
            <a:avLst/>
          </a:prstGeom>
          <a:noFill/>
        </p:spPr>
        <p:txBody>
          <a:bodyPr wrap="square" lIns="91348" tIns="45673" rIns="91348" bIns="45673" rtlCol="0">
            <a:spAutoFit/>
          </a:bodyPr>
          <a:lstStyle/>
          <a:p>
            <a:pPr algn="ctr" defTabSz="913473"/>
            <a:r>
              <a:rPr lang="es-CO" sz="1600" b="1" dirty="0" smtClean="0">
                <a:latin typeface="BNPP Sans" pitchFamily="50" charset="0"/>
              </a:rPr>
              <a:t>Acompañamiento Comercial</a:t>
            </a:r>
            <a:endParaRPr lang="es-CO" sz="1600" b="1" dirty="0">
              <a:latin typeface="BNPP Sans" pitchFamily="50" charset="0"/>
            </a:endParaRPr>
          </a:p>
        </p:txBody>
      </p:sp>
      <p:sp>
        <p:nvSpPr>
          <p:cNvPr id="11" name="21 CuadroTexto"/>
          <p:cNvSpPr txBox="1"/>
          <p:nvPr/>
        </p:nvSpPr>
        <p:spPr>
          <a:xfrm>
            <a:off x="4500563" y="1045216"/>
            <a:ext cx="1815274" cy="584681"/>
          </a:xfrm>
          <a:prstGeom prst="rect">
            <a:avLst/>
          </a:prstGeom>
          <a:noFill/>
        </p:spPr>
        <p:txBody>
          <a:bodyPr wrap="square" lIns="91348" tIns="45673" rIns="91348" bIns="45673" rtlCol="0">
            <a:spAutoFit/>
          </a:bodyPr>
          <a:lstStyle/>
          <a:p>
            <a:pPr algn="ctr" defTabSz="913473"/>
            <a:r>
              <a:rPr lang="es-CO" sz="1600" b="1" dirty="0" smtClean="0">
                <a:latin typeface="BNPP Sans" pitchFamily="50" charset="0"/>
              </a:rPr>
              <a:t>Planes de Incentivos</a:t>
            </a:r>
            <a:endParaRPr lang="es-CO" sz="1600" b="1" dirty="0">
              <a:latin typeface="BNPP Sans" pitchFamily="50" charset="0"/>
            </a:endParaRPr>
          </a:p>
        </p:txBody>
      </p:sp>
      <p:sp>
        <p:nvSpPr>
          <p:cNvPr id="3" name="2 Rectángulo redondeado"/>
          <p:cNvSpPr/>
          <p:nvPr/>
        </p:nvSpPr>
        <p:spPr>
          <a:xfrm>
            <a:off x="2396685" y="1035388"/>
            <a:ext cx="1944786" cy="512673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4396773" y="1035388"/>
            <a:ext cx="1944786" cy="512673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70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20150601_093540">
  <a:themeElements>
    <a:clrScheme name="BNPP-XL">
      <a:dk1>
        <a:srgbClr val="FFFFFF"/>
      </a:dk1>
      <a:lt1>
        <a:srgbClr val="000000"/>
      </a:lt1>
      <a:dk2>
        <a:srgbClr val="EEEFF2"/>
      </a:dk2>
      <a:lt2>
        <a:srgbClr val="78848A"/>
      </a:lt2>
      <a:accent1>
        <a:srgbClr val="00915A"/>
      </a:accent1>
      <a:accent2>
        <a:srgbClr val="85B95F"/>
      </a:accent2>
      <a:accent3>
        <a:srgbClr val="00AB8E"/>
      </a:accent3>
      <a:accent4>
        <a:srgbClr val="008578"/>
      </a:accent4>
      <a:accent5>
        <a:srgbClr val="43B02A"/>
      </a:accent5>
      <a:accent6>
        <a:srgbClr val="D0DF00"/>
      </a:accent6>
      <a:hlink>
        <a:srgbClr val="00915A"/>
      </a:hlink>
      <a:folHlink>
        <a:srgbClr val="00915A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NPP-ENG">
  <a:themeElements>
    <a:clrScheme name="BNPP">
      <a:dk1>
        <a:srgbClr val="000000"/>
      </a:dk1>
      <a:lt1>
        <a:srgbClr val="FFFFFF"/>
      </a:lt1>
      <a:dk2>
        <a:srgbClr val="939598"/>
      </a:dk2>
      <a:lt2>
        <a:srgbClr val="F0F0F0"/>
      </a:lt2>
      <a:accent1>
        <a:srgbClr val="00A76C"/>
      </a:accent1>
      <a:accent2>
        <a:srgbClr val="82A44A"/>
      </a:accent2>
      <a:accent3>
        <a:srgbClr val="BFBFBF"/>
      </a:accent3>
      <a:accent4>
        <a:srgbClr val="D2DCAA"/>
      </a:accent4>
      <a:accent5>
        <a:srgbClr val="A0C873"/>
      </a:accent5>
      <a:accent6>
        <a:srgbClr val="00A76C"/>
      </a:accent6>
      <a:hlink>
        <a:srgbClr val="A0C873"/>
      </a:hlink>
      <a:folHlink>
        <a:srgbClr val="3C9146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</TotalTime>
  <Words>810</Words>
  <Application>Microsoft Office PowerPoint</Application>
  <PresentationFormat>Personalizado</PresentationFormat>
  <Paragraphs>185</Paragraphs>
  <Slides>12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20150601_093540</vt:lpstr>
      <vt:lpstr>BNPP-ENG</vt:lpstr>
      <vt:lpstr>Feuille de calcul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capacitación y seguimiento de ventas, lleva al cumplimiento de la meta</vt:lpstr>
      <vt:lpstr> Caso de éxito</vt:lpstr>
      <vt:lpstr>Presentación de PowerPoint</vt:lpstr>
    </vt:vector>
  </TitlesOfParts>
  <Company>BNP Paribas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Natalia MAHOLANYIOVA</dc:creator>
  <cp:lastModifiedBy>Carmen SAQUICORAY</cp:lastModifiedBy>
  <cp:revision>53</cp:revision>
  <cp:lastPrinted>2015-02-25T12:09:14Z</cp:lastPrinted>
  <dcterms:created xsi:type="dcterms:W3CDTF">2015-06-05T12:53:40Z</dcterms:created>
  <dcterms:modified xsi:type="dcterms:W3CDTF">2018-08-08T15:46:23Z</dcterms:modified>
</cp:coreProperties>
</file>